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256" r:id="rId5"/>
    <p:sldId id="262" r:id="rId6"/>
    <p:sldId id="268" r:id="rId7"/>
    <p:sldId id="269" r:id="rId8"/>
    <p:sldId id="257" r:id="rId9"/>
    <p:sldId id="271" r:id="rId10"/>
    <p:sldId id="259" r:id="rId11"/>
    <p:sldId id="260" r:id="rId12"/>
    <p:sldId id="272" r:id="rId13"/>
    <p:sldId id="273" r:id="rId14"/>
    <p:sldId id="263" r:id="rId15"/>
    <p:sldId id="264"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24FD29C-5A1B-494F-91C2-8CD7E1E6B5E0}" v="5" dt="2025-07-23T11:01:13.83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6" d="100"/>
          <a:sy n="106" d="100"/>
        </p:scale>
        <p:origin x="79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uline Lunn" userId="c98e78e7-5a7a-4b2e-b923-59faf5ee3218" providerId="ADAL" clId="{424FD29C-5A1B-494F-91C2-8CD7E1E6B5E0}"/>
    <pc:docChg chg="custSel addSld delSld modSld">
      <pc:chgData name="Pauline Lunn" userId="c98e78e7-5a7a-4b2e-b923-59faf5ee3218" providerId="ADAL" clId="{424FD29C-5A1B-494F-91C2-8CD7E1E6B5E0}" dt="2025-07-23T11:19:58.760" v="624" actId="47"/>
      <pc:docMkLst>
        <pc:docMk/>
      </pc:docMkLst>
      <pc:sldChg chg="del">
        <pc:chgData name="Pauline Lunn" userId="c98e78e7-5a7a-4b2e-b923-59faf5ee3218" providerId="ADAL" clId="{424FD29C-5A1B-494F-91C2-8CD7E1E6B5E0}" dt="2025-07-23T11:19:56.990" v="623" actId="47"/>
        <pc:sldMkLst>
          <pc:docMk/>
          <pc:sldMk cId="1471609756" sldId="261"/>
        </pc:sldMkLst>
      </pc:sldChg>
      <pc:sldChg chg="modSp mod">
        <pc:chgData name="Pauline Lunn" userId="c98e78e7-5a7a-4b2e-b923-59faf5ee3218" providerId="ADAL" clId="{424FD29C-5A1B-494F-91C2-8CD7E1E6B5E0}" dt="2025-07-23T11:19:41.818" v="622" actId="20577"/>
        <pc:sldMkLst>
          <pc:docMk/>
          <pc:sldMk cId="2242004033" sldId="263"/>
        </pc:sldMkLst>
        <pc:spChg chg="mod">
          <ac:chgData name="Pauline Lunn" userId="c98e78e7-5a7a-4b2e-b923-59faf5ee3218" providerId="ADAL" clId="{424FD29C-5A1B-494F-91C2-8CD7E1E6B5E0}" dt="2025-07-23T11:19:41.818" v="622" actId="20577"/>
          <ac:spMkLst>
            <pc:docMk/>
            <pc:sldMk cId="2242004033" sldId="263"/>
            <ac:spMk id="3" creationId="{FBEC213D-83F5-710C-0BF1-DD4B9FA4BFFE}"/>
          </ac:spMkLst>
        </pc:spChg>
      </pc:sldChg>
      <pc:sldChg chg="del">
        <pc:chgData name="Pauline Lunn" userId="c98e78e7-5a7a-4b2e-b923-59faf5ee3218" providerId="ADAL" clId="{424FD29C-5A1B-494F-91C2-8CD7E1E6B5E0}" dt="2025-07-23T11:19:58.760" v="624" actId="47"/>
        <pc:sldMkLst>
          <pc:docMk/>
          <pc:sldMk cId="2231449944" sldId="270"/>
        </pc:sldMkLst>
      </pc:sldChg>
      <pc:sldChg chg="addSp modSp new mod setBg modAnim">
        <pc:chgData name="Pauline Lunn" userId="c98e78e7-5a7a-4b2e-b923-59faf5ee3218" providerId="ADAL" clId="{424FD29C-5A1B-494F-91C2-8CD7E1E6B5E0}" dt="2025-07-23T11:00:33.162" v="558"/>
        <pc:sldMkLst>
          <pc:docMk/>
          <pc:sldMk cId="1476870550" sldId="272"/>
        </pc:sldMkLst>
        <pc:spChg chg="mod">
          <ac:chgData name="Pauline Lunn" userId="c98e78e7-5a7a-4b2e-b923-59faf5ee3218" providerId="ADAL" clId="{424FD29C-5A1B-494F-91C2-8CD7E1E6B5E0}" dt="2025-07-23T11:00:22.224" v="556" actId="26606"/>
          <ac:spMkLst>
            <pc:docMk/>
            <pc:sldMk cId="1476870550" sldId="272"/>
            <ac:spMk id="2" creationId="{CEEADFE1-76B5-DB2D-D61B-C3B9FCB18436}"/>
          </ac:spMkLst>
        </pc:spChg>
        <pc:spChg chg="mod">
          <ac:chgData name="Pauline Lunn" userId="c98e78e7-5a7a-4b2e-b923-59faf5ee3218" providerId="ADAL" clId="{424FD29C-5A1B-494F-91C2-8CD7E1E6B5E0}" dt="2025-07-23T11:00:22.224" v="556" actId="26606"/>
          <ac:spMkLst>
            <pc:docMk/>
            <pc:sldMk cId="1476870550" sldId="272"/>
            <ac:spMk id="3" creationId="{BD4775D2-536C-AE30-8AD0-D6BAC9F2F926}"/>
          </ac:spMkLst>
        </pc:spChg>
        <pc:spChg chg="add">
          <ac:chgData name="Pauline Lunn" userId="c98e78e7-5a7a-4b2e-b923-59faf5ee3218" providerId="ADAL" clId="{424FD29C-5A1B-494F-91C2-8CD7E1E6B5E0}" dt="2025-07-23T11:00:22.224" v="556" actId="26606"/>
          <ac:spMkLst>
            <pc:docMk/>
            <pc:sldMk cId="1476870550" sldId="272"/>
            <ac:spMk id="8" creationId="{B6CDA21F-E7AF-4C75-8395-33F58D5B0E45}"/>
          </ac:spMkLst>
        </pc:spChg>
        <pc:spChg chg="add">
          <ac:chgData name="Pauline Lunn" userId="c98e78e7-5a7a-4b2e-b923-59faf5ee3218" providerId="ADAL" clId="{424FD29C-5A1B-494F-91C2-8CD7E1E6B5E0}" dt="2025-07-23T11:00:22.224" v="556" actId="26606"/>
          <ac:spMkLst>
            <pc:docMk/>
            <pc:sldMk cId="1476870550" sldId="272"/>
            <ac:spMk id="15" creationId="{D5B0017B-2ECA-49AF-B397-DC140825DF8D}"/>
          </ac:spMkLst>
        </pc:spChg>
        <pc:grpChg chg="add">
          <ac:chgData name="Pauline Lunn" userId="c98e78e7-5a7a-4b2e-b923-59faf5ee3218" providerId="ADAL" clId="{424FD29C-5A1B-494F-91C2-8CD7E1E6B5E0}" dt="2025-07-23T11:00:22.224" v="556" actId="26606"/>
          <ac:grpSpMkLst>
            <pc:docMk/>
            <pc:sldMk cId="1476870550" sldId="272"/>
            <ac:grpSpMk id="10" creationId="{AE1C45F0-260A-458C-96ED-C1F6D2151219}"/>
          </ac:grpSpMkLst>
        </pc:grpChg>
        <pc:cxnChg chg="add">
          <ac:chgData name="Pauline Lunn" userId="c98e78e7-5a7a-4b2e-b923-59faf5ee3218" providerId="ADAL" clId="{424FD29C-5A1B-494F-91C2-8CD7E1E6B5E0}" dt="2025-07-23T11:00:22.224" v="556" actId="26606"/>
          <ac:cxnSpMkLst>
            <pc:docMk/>
            <pc:sldMk cId="1476870550" sldId="272"/>
            <ac:cxnSpMk id="17" creationId="{6CF1BAF6-AD41-4082-B212-8A1F9A2E8779}"/>
          </ac:cxnSpMkLst>
        </pc:cxnChg>
      </pc:sldChg>
      <pc:sldChg chg="addSp modSp new mod setBg modAnim">
        <pc:chgData name="Pauline Lunn" userId="c98e78e7-5a7a-4b2e-b923-59faf5ee3218" providerId="ADAL" clId="{424FD29C-5A1B-494F-91C2-8CD7E1E6B5E0}" dt="2025-07-23T11:01:00.675" v="561"/>
        <pc:sldMkLst>
          <pc:docMk/>
          <pc:sldMk cId="2180973726" sldId="273"/>
        </pc:sldMkLst>
        <pc:spChg chg="mod">
          <ac:chgData name="Pauline Lunn" userId="c98e78e7-5a7a-4b2e-b923-59faf5ee3218" providerId="ADAL" clId="{424FD29C-5A1B-494F-91C2-8CD7E1E6B5E0}" dt="2025-07-23T11:00:49.501" v="559" actId="26606"/>
          <ac:spMkLst>
            <pc:docMk/>
            <pc:sldMk cId="2180973726" sldId="273"/>
            <ac:spMk id="2" creationId="{A3AABFF7-C5F5-0ADA-38F2-8AF6106F361C}"/>
          </ac:spMkLst>
        </pc:spChg>
        <pc:spChg chg="mod">
          <ac:chgData name="Pauline Lunn" userId="c98e78e7-5a7a-4b2e-b923-59faf5ee3218" providerId="ADAL" clId="{424FD29C-5A1B-494F-91C2-8CD7E1E6B5E0}" dt="2025-07-23T11:00:49.501" v="559" actId="26606"/>
          <ac:spMkLst>
            <pc:docMk/>
            <pc:sldMk cId="2180973726" sldId="273"/>
            <ac:spMk id="3" creationId="{990BF0BE-5A8B-7678-BB79-0216B0960995}"/>
          </ac:spMkLst>
        </pc:spChg>
        <pc:spChg chg="add">
          <ac:chgData name="Pauline Lunn" userId="c98e78e7-5a7a-4b2e-b923-59faf5ee3218" providerId="ADAL" clId="{424FD29C-5A1B-494F-91C2-8CD7E1E6B5E0}" dt="2025-07-23T11:00:49.501" v="559" actId="26606"/>
          <ac:spMkLst>
            <pc:docMk/>
            <pc:sldMk cId="2180973726" sldId="273"/>
            <ac:spMk id="8" creationId="{B6CDA21F-E7AF-4C75-8395-33F58D5B0E45}"/>
          </ac:spMkLst>
        </pc:spChg>
        <pc:spChg chg="add">
          <ac:chgData name="Pauline Lunn" userId="c98e78e7-5a7a-4b2e-b923-59faf5ee3218" providerId="ADAL" clId="{424FD29C-5A1B-494F-91C2-8CD7E1E6B5E0}" dt="2025-07-23T11:00:49.501" v="559" actId="26606"/>
          <ac:spMkLst>
            <pc:docMk/>
            <pc:sldMk cId="2180973726" sldId="273"/>
            <ac:spMk id="15" creationId="{D5B0017B-2ECA-49AF-B397-DC140825DF8D}"/>
          </ac:spMkLst>
        </pc:spChg>
        <pc:grpChg chg="add">
          <ac:chgData name="Pauline Lunn" userId="c98e78e7-5a7a-4b2e-b923-59faf5ee3218" providerId="ADAL" clId="{424FD29C-5A1B-494F-91C2-8CD7E1E6B5E0}" dt="2025-07-23T11:00:49.501" v="559" actId="26606"/>
          <ac:grpSpMkLst>
            <pc:docMk/>
            <pc:sldMk cId="2180973726" sldId="273"/>
            <ac:grpSpMk id="10" creationId="{AE1C45F0-260A-458C-96ED-C1F6D2151219}"/>
          </ac:grpSpMkLst>
        </pc:grpChg>
        <pc:cxnChg chg="add">
          <ac:chgData name="Pauline Lunn" userId="c98e78e7-5a7a-4b2e-b923-59faf5ee3218" providerId="ADAL" clId="{424FD29C-5A1B-494F-91C2-8CD7E1E6B5E0}" dt="2025-07-23T11:00:49.501" v="559" actId="26606"/>
          <ac:cxnSpMkLst>
            <pc:docMk/>
            <pc:sldMk cId="2180973726" sldId="273"/>
            <ac:cxnSpMk id="17" creationId="{6CF1BAF6-AD41-4082-B212-8A1F9A2E8779}"/>
          </ac:cxnSpMkLst>
        </pc:cxn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63CADBD-E541-4091-BA88-436D4C40B09B}" type="doc">
      <dgm:prSet loTypeId="urn:microsoft.com/office/officeart/2005/8/layout/default" loCatId="list" qsTypeId="urn:microsoft.com/office/officeart/2005/8/quickstyle/simple4" qsCatId="simple" csTypeId="urn:microsoft.com/office/officeart/2005/8/colors/colorful1" csCatId="colorful"/>
      <dgm:spPr/>
      <dgm:t>
        <a:bodyPr/>
        <a:lstStyle/>
        <a:p>
          <a:endParaRPr lang="en-US"/>
        </a:p>
      </dgm:t>
    </dgm:pt>
    <dgm:pt modelId="{D6417239-3071-4849-BF29-FAE2FC7D8CE8}">
      <dgm:prSet/>
      <dgm:spPr/>
      <dgm:t>
        <a:bodyPr/>
        <a:lstStyle/>
        <a:p>
          <a:r>
            <a:rPr lang="en-GB"/>
            <a:t>Non-stigmatising</a:t>
          </a:r>
          <a:endParaRPr lang="en-US"/>
        </a:p>
      </dgm:t>
    </dgm:pt>
    <dgm:pt modelId="{3358E1D0-B197-4735-9EF6-A94B56B284B2}" type="parTrans" cxnId="{2BD16A46-4358-4A63-AE59-4F768134A424}">
      <dgm:prSet/>
      <dgm:spPr/>
      <dgm:t>
        <a:bodyPr/>
        <a:lstStyle/>
        <a:p>
          <a:endParaRPr lang="en-US"/>
        </a:p>
      </dgm:t>
    </dgm:pt>
    <dgm:pt modelId="{A1A1DEED-BD97-4F2F-856C-B49E4B45D1A3}" type="sibTrans" cxnId="{2BD16A46-4358-4A63-AE59-4F768134A424}">
      <dgm:prSet/>
      <dgm:spPr/>
      <dgm:t>
        <a:bodyPr/>
        <a:lstStyle/>
        <a:p>
          <a:endParaRPr lang="en-US"/>
        </a:p>
      </dgm:t>
    </dgm:pt>
    <dgm:pt modelId="{B61A800E-55AB-48B7-8434-42A75D15CF75}">
      <dgm:prSet/>
      <dgm:spPr/>
      <dgm:t>
        <a:bodyPr/>
        <a:lstStyle/>
        <a:p>
          <a:r>
            <a:rPr lang="en-GB"/>
            <a:t>Whole Family</a:t>
          </a:r>
          <a:endParaRPr lang="en-US"/>
        </a:p>
      </dgm:t>
    </dgm:pt>
    <dgm:pt modelId="{23E81825-6BBD-4CB0-86E6-3042FFEF1AED}" type="parTrans" cxnId="{5ED641E9-636E-4879-BDA9-49F0667B9A8A}">
      <dgm:prSet/>
      <dgm:spPr/>
      <dgm:t>
        <a:bodyPr/>
        <a:lstStyle/>
        <a:p>
          <a:endParaRPr lang="en-US"/>
        </a:p>
      </dgm:t>
    </dgm:pt>
    <dgm:pt modelId="{FE38E6FB-77CA-4497-AF91-8AB77A179D51}" type="sibTrans" cxnId="{5ED641E9-636E-4879-BDA9-49F0667B9A8A}">
      <dgm:prSet/>
      <dgm:spPr/>
      <dgm:t>
        <a:bodyPr/>
        <a:lstStyle/>
        <a:p>
          <a:endParaRPr lang="en-US"/>
        </a:p>
      </dgm:t>
    </dgm:pt>
    <dgm:pt modelId="{7CE48F24-6E2D-49CC-B1F1-DC012F455A45}">
      <dgm:prSet/>
      <dgm:spPr/>
      <dgm:t>
        <a:bodyPr/>
        <a:lstStyle/>
        <a:p>
          <a:r>
            <a:rPr lang="en-GB"/>
            <a:t>Needs based</a:t>
          </a:r>
          <a:endParaRPr lang="en-US"/>
        </a:p>
      </dgm:t>
    </dgm:pt>
    <dgm:pt modelId="{276B1156-AAEE-4A66-B1D8-52BA47F5D422}" type="parTrans" cxnId="{729CCE79-182F-432B-91BC-93AD856F8D10}">
      <dgm:prSet/>
      <dgm:spPr/>
      <dgm:t>
        <a:bodyPr/>
        <a:lstStyle/>
        <a:p>
          <a:endParaRPr lang="en-US"/>
        </a:p>
      </dgm:t>
    </dgm:pt>
    <dgm:pt modelId="{10B2650B-5046-42FC-BB60-0DABC119C245}" type="sibTrans" cxnId="{729CCE79-182F-432B-91BC-93AD856F8D10}">
      <dgm:prSet/>
      <dgm:spPr/>
      <dgm:t>
        <a:bodyPr/>
        <a:lstStyle/>
        <a:p>
          <a:endParaRPr lang="en-US"/>
        </a:p>
      </dgm:t>
    </dgm:pt>
    <dgm:pt modelId="{4D249875-04AB-4AD7-BCA8-2D8470DC3826}">
      <dgm:prSet/>
      <dgm:spPr/>
      <dgm:t>
        <a:bodyPr/>
        <a:lstStyle/>
        <a:p>
          <a:r>
            <a:rPr lang="en-GB"/>
            <a:t>Assets and community based</a:t>
          </a:r>
          <a:endParaRPr lang="en-US"/>
        </a:p>
      </dgm:t>
    </dgm:pt>
    <dgm:pt modelId="{57407F82-EE12-4502-9343-03D65BB396EA}" type="parTrans" cxnId="{6570004F-6707-41CC-9539-3714B2622888}">
      <dgm:prSet/>
      <dgm:spPr/>
      <dgm:t>
        <a:bodyPr/>
        <a:lstStyle/>
        <a:p>
          <a:endParaRPr lang="en-US"/>
        </a:p>
      </dgm:t>
    </dgm:pt>
    <dgm:pt modelId="{AF3D896B-98C7-4BD6-88B1-9DB8D2EB586D}" type="sibTrans" cxnId="{6570004F-6707-41CC-9539-3714B2622888}">
      <dgm:prSet/>
      <dgm:spPr/>
      <dgm:t>
        <a:bodyPr/>
        <a:lstStyle/>
        <a:p>
          <a:endParaRPr lang="en-US"/>
        </a:p>
      </dgm:t>
    </dgm:pt>
    <dgm:pt modelId="{941781C3-AE4F-4468-BA7A-FCD51C55DE19}">
      <dgm:prSet/>
      <dgm:spPr/>
      <dgm:t>
        <a:bodyPr/>
        <a:lstStyle/>
        <a:p>
          <a:r>
            <a:rPr lang="en-GB"/>
            <a:t>Timely and Sustainable</a:t>
          </a:r>
          <a:endParaRPr lang="en-US"/>
        </a:p>
      </dgm:t>
    </dgm:pt>
    <dgm:pt modelId="{8DB486C4-528E-4668-BB3D-9D64D35BE3EB}" type="parTrans" cxnId="{0EE08BD3-FD11-488B-8FFD-4C4FDE92A9EC}">
      <dgm:prSet/>
      <dgm:spPr/>
      <dgm:t>
        <a:bodyPr/>
        <a:lstStyle/>
        <a:p>
          <a:endParaRPr lang="en-US"/>
        </a:p>
      </dgm:t>
    </dgm:pt>
    <dgm:pt modelId="{6B746002-177F-46E2-B367-5D442C7B82C7}" type="sibTrans" cxnId="{0EE08BD3-FD11-488B-8FFD-4C4FDE92A9EC}">
      <dgm:prSet/>
      <dgm:spPr/>
      <dgm:t>
        <a:bodyPr/>
        <a:lstStyle/>
        <a:p>
          <a:endParaRPr lang="en-US"/>
        </a:p>
      </dgm:t>
    </dgm:pt>
    <dgm:pt modelId="{2931A72C-AB6B-4C0C-AC13-892B1CBDB551}">
      <dgm:prSet/>
      <dgm:spPr/>
      <dgm:t>
        <a:bodyPr/>
        <a:lstStyle/>
        <a:p>
          <a:r>
            <a:rPr lang="en-GB"/>
            <a:t>Promoted</a:t>
          </a:r>
          <a:endParaRPr lang="en-US"/>
        </a:p>
      </dgm:t>
    </dgm:pt>
    <dgm:pt modelId="{15754C7C-FCD6-4FFA-ACEE-16378965F15E}" type="parTrans" cxnId="{880A78A1-633A-4472-963E-F522B5F6D317}">
      <dgm:prSet/>
      <dgm:spPr/>
      <dgm:t>
        <a:bodyPr/>
        <a:lstStyle/>
        <a:p>
          <a:endParaRPr lang="en-US"/>
        </a:p>
      </dgm:t>
    </dgm:pt>
    <dgm:pt modelId="{3AEBE907-BDF8-4772-B271-552DD4716D0F}" type="sibTrans" cxnId="{880A78A1-633A-4472-963E-F522B5F6D317}">
      <dgm:prSet/>
      <dgm:spPr/>
      <dgm:t>
        <a:bodyPr/>
        <a:lstStyle/>
        <a:p>
          <a:endParaRPr lang="en-US"/>
        </a:p>
      </dgm:t>
    </dgm:pt>
    <dgm:pt modelId="{023E1042-7BC8-448E-86B4-6765D6B8E71E}">
      <dgm:prSet/>
      <dgm:spPr/>
      <dgm:t>
        <a:bodyPr/>
        <a:lstStyle/>
        <a:p>
          <a:r>
            <a:rPr lang="en-GB"/>
            <a:t>Take account of families’ voice</a:t>
          </a:r>
          <a:endParaRPr lang="en-US"/>
        </a:p>
      </dgm:t>
    </dgm:pt>
    <dgm:pt modelId="{A7F54695-EEC9-4313-84F7-EA392A7C9741}" type="parTrans" cxnId="{FD32AD30-EF7D-4DBB-9465-91D7AEA535C7}">
      <dgm:prSet/>
      <dgm:spPr/>
      <dgm:t>
        <a:bodyPr/>
        <a:lstStyle/>
        <a:p>
          <a:endParaRPr lang="en-US"/>
        </a:p>
      </dgm:t>
    </dgm:pt>
    <dgm:pt modelId="{0E5F0620-CBA0-4D28-B7E9-E0A9AE815A65}" type="sibTrans" cxnId="{FD32AD30-EF7D-4DBB-9465-91D7AEA535C7}">
      <dgm:prSet/>
      <dgm:spPr/>
      <dgm:t>
        <a:bodyPr/>
        <a:lstStyle/>
        <a:p>
          <a:endParaRPr lang="en-US"/>
        </a:p>
      </dgm:t>
    </dgm:pt>
    <dgm:pt modelId="{E981BD2A-CB16-4D98-8724-865C1B1F4F40}">
      <dgm:prSet/>
      <dgm:spPr/>
      <dgm:t>
        <a:bodyPr/>
        <a:lstStyle/>
        <a:p>
          <a:r>
            <a:rPr lang="en-GB"/>
            <a:t>Collaborative and Seamless</a:t>
          </a:r>
          <a:endParaRPr lang="en-US"/>
        </a:p>
      </dgm:t>
    </dgm:pt>
    <dgm:pt modelId="{865466D3-08F0-444F-B945-01A9929F2C22}" type="parTrans" cxnId="{A283FD05-A346-4DBA-806F-7AD2F781E0BE}">
      <dgm:prSet/>
      <dgm:spPr/>
      <dgm:t>
        <a:bodyPr/>
        <a:lstStyle/>
        <a:p>
          <a:endParaRPr lang="en-US"/>
        </a:p>
      </dgm:t>
    </dgm:pt>
    <dgm:pt modelId="{0E72A488-D935-438B-A635-203D82D37A42}" type="sibTrans" cxnId="{A283FD05-A346-4DBA-806F-7AD2F781E0BE}">
      <dgm:prSet/>
      <dgm:spPr/>
      <dgm:t>
        <a:bodyPr/>
        <a:lstStyle/>
        <a:p>
          <a:endParaRPr lang="en-US"/>
        </a:p>
      </dgm:t>
    </dgm:pt>
    <dgm:pt modelId="{70E0425C-9087-4E7A-9327-AC55D69BD7CC}">
      <dgm:prSet/>
      <dgm:spPr/>
      <dgm:t>
        <a:bodyPr/>
        <a:lstStyle/>
        <a:p>
          <a:r>
            <a:rPr lang="en-GB"/>
            <a:t>Skilled and supported workforce</a:t>
          </a:r>
          <a:endParaRPr lang="en-US"/>
        </a:p>
      </dgm:t>
    </dgm:pt>
    <dgm:pt modelId="{428F903E-2221-48EE-8B3F-2BDB518ACDCE}" type="parTrans" cxnId="{D9A413D2-5F26-4A21-811E-727C44C2226B}">
      <dgm:prSet/>
      <dgm:spPr/>
      <dgm:t>
        <a:bodyPr/>
        <a:lstStyle/>
        <a:p>
          <a:endParaRPr lang="en-US"/>
        </a:p>
      </dgm:t>
    </dgm:pt>
    <dgm:pt modelId="{0CE3237E-E5A3-4EFA-987C-1D82F045FF85}" type="sibTrans" cxnId="{D9A413D2-5F26-4A21-811E-727C44C2226B}">
      <dgm:prSet/>
      <dgm:spPr/>
      <dgm:t>
        <a:bodyPr/>
        <a:lstStyle/>
        <a:p>
          <a:endParaRPr lang="en-US"/>
        </a:p>
      </dgm:t>
    </dgm:pt>
    <dgm:pt modelId="{D750ECFC-9C80-41C4-B59D-66AC38039052}">
      <dgm:prSet/>
      <dgm:spPr/>
      <dgm:t>
        <a:bodyPr/>
        <a:lstStyle/>
        <a:p>
          <a:r>
            <a:rPr lang="en-GB"/>
            <a:t>Underpinned by Children’s Rights</a:t>
          </a:r>
          <a:endParaRPr lang="en-US"/>
        </a:p>
      </dgm:t>
    </dgm:pt>
    <dgm:pt modelId="{FD7FFE44-D24C-4FE9-A13C-EC44960DCA4E}" type="parTrans" cxnId="{24D15B9F-8B78-4273-A22E-C8FDF8E94910}">
      <dgm:prSet/>
      <dgm:spPr/>
      <dgm:t>
        <a:bodyPr/>
        <a:lstStyle/>
        <a:p>
          <a:endParaRPr lang="en-US"/>
        </a:p>
      </dgm:t>
    </dgm:pt>
    <dgm:pt modelId="{A76CF19E-7551-478A-9D67-4AA16B4F3C51}" type="sibTrans" cxnId="{24D15B9F-8B78-4273-A22E-C8FDF8E94910}">
      <dgm:prSet/>
      <dgm:spPr/>
      <dgm:t>
        <a:bodyPr/>
        <a:lstStyle/>
        <a:p>
          <a:endParaRPr lang="en-US"/>
        </a:p>
      </dgm:t>
    </dgm:pt>
    <dgm:pt modelId="{47603FAD-745E-4E74-9612-74DB416906DA}" type="pres">
      <dgm:prSet presAssocID="{063CADBD-E541-4091-BA88-436D4C40B09B}" presName="diagram" presStyleCnt="0">
        <dgm:presLayoutVars>
          <dgm:dir/>
          <dgm:resizeHandles val="exact"/>
        </dgm:presLayoutVars>
      </dgm:prSet>
      <dgm:spPr/>
    </dgm:pt>
    <dgm:pt modelId="{564FB074-A601-4673-B604-32453BD170AE}" type="pres">
      <dgm:prSet presAssocID="{D6417239-3071-4849-BF29-FAE2FC7D8CE8}" presName="node" presStyleLbl="node1" presStyleIdx="0" presStyleCnt="10">
        <dgm:presLayoutVars>
          <dgm:bulletEnabled val="1"/>
        </dgm:presLayoutVars>
      </dgm:prSet>
      <dgm:spPr/>
    </dgm:pt>
    <dgm:pt modelId="{120BF6DC-D607-4D31-A247-C3D41F0F3949}" type="pres">
      <dgm:prSet presAssocID="{A1A1DEED-BD97-4F2F-856C-B49E4B45D1A3}" presName="sibTrans" presStyleCnt="0"/>
      <dgm:spPr/>
    </dgm:pt>
    <dgm:pt modelId="{DC7D700D-40DA-452B-94B5-611D31B3C0EC}" type="pres">
      <dgm:prSet presAssocID="{B61A800E-55AB-48B7-8434-42A75D15CF75}" presName="node" presStyleLbl="node1" presStyleIdx="1" presStyleCnt="10">
        <dgm:presLayoutVars>
          <dgm:bulletEnabled val="1"/>
        </dgm:presLayoutVars>
      </dgm:prSet>
      <dgm:spPr/>
    </dgm:pt>
    <dgm:pt modelId="{104C2A78-3390-480B-BB8C-2EBD60D31732}" type="pres">
      <dgm:prSet presAssocID="{FE38E6FB-77CA-4497-AF91-8AB77A179D51}" presName="sibTrans" presStyleCnt="0"/>
      <dgm:spPr/>
    </dgm:pt>
    <dgm:pt modelId="{F877BA5A-21CA-4FBB-8B90-3E7841C8243D}" type="pres">
      <dgm:prSet presAssocID="{7CE48F24-6E2D-49CC-B1F1-DC012F455A45}" presName="node" presStyleLbl="node1" presStyleIdx="2" presStyleCnt="10">
        <dgm:presLayoutVars>
          <dgm:bulletEnabled val="1"/>
        </dgm:presLayoutVars>
      </dgm:prSet>
      <dgm:spPr/>
    </dgm:pt>
    <dgm:pt modelId="{2C95A27D-94C6-42C4-BFAD-F8DF695EBAE7}" type="pres">
      <dgm:prSet presAssocID="{10B2650B-5046-42FC-BB60-0DABC119C245}" presName="sibTrans" presStyleCnt="0"/>
      <dgm:spPr/>
    </dgm:pt>
    <dgm:pt modelId="{ADC3EBCF-0CC3-4C64-9BAA-9526F3EDD487}" type="pres">
      <dgm:prSet presAssocID="{4D249875-04AB-4AD7-BCA8-2D8470DC3826}" presName="node" presStyleLbl="node1" presStyleIdx="3" presStyleCnt="10">
        <dgm:presLayoutVars>
          <dgm:bulletEnabled val="1"/>
        </dgm:presLayoutVars>
      </dgm:prSet>
      <dgm:spPr/>
    </dgm:pt>
    <dgm:pt modelId="{EAA4B6BD-E810-45A5-AFE3-BE4F4748715D}" type="pres">
      <dgm:prSet presAssocID="{AF3D896B-98C7-4BD6-88B1-9DB8D2EB586D}" presName="sibTrans" presStyleCnt="0"/>
      <dgm:spPr/>
    </dgm:pt>
    <dgm:pt modelId="{3414B438-F61D-4C45-B73C-A3D232E4FF91}" type="pres">
      <dgm:prSet presAssocID="{941781C3-AE4F-4468-BA7A-FCD51C55DE19}" presName="node" presStyleLbl="node1" presStyleIdx="4" presStyleCnt="10">
        <dgm:presLayoutVars>
          <dgm:bulletEnabled val="1"/>
        </dgm:presLayoutVars>
      </dgm:prSet>
      <dgm:spPr/>
    </dgm:pt>
    <dgm:pt modelId="{F5CF20B0-D406-415A-B4FA-D53178C86C10}" type="pres">
      <dgm:prSet presAssocID="{6B746002-177F-46E2-B367-5D442C7B82C7}" presName="sibTrans" presStyleCnt="0"/>
      <dgm:spPr/>
    </dgm:pt>
    <dgm:pt modelId="{0B586ECF-CB9E-4BC3-9A43-C3A8D2020A86}" type="pres">
      <dgm:prSet presAssocID="{2931A72C-AB6B-4C0C-AC13-892B1CBDB551}" presName="node" presStyleLbl="node1" presStyleIdx="5" presStyleCnt="10">
        <dgm:presLayoutVars>
          <dgm:bulletEnabled val="1"/>
        </dgm:presLayoutVars>
      </dgm:prSet>
      <dgm:spPr/>
    </dgm:pt>
    <dgm:pt modelId="{67529F31-0AB6-4C20-9B5E-F3DE2A067A37}" type="pres">
      <dgm:prSet presAssocID="{3AEBE907-BDF8-4772-B271-552DD4716D0F}" presName="sibTrans" presStyleCnt="0"/>
      <dgm:spPr/>
    </dgm:pt>
    <dgm:pt modelId="{DFCCFFF6-1598-4D42-AA93-CFFE29BC81EB}" type="pres">
      <dgm:prSet presAssocID="{023E1042-7BC8-448E-86B4-6765D6B8E71E}" presName="node" presStyleLbl="node1" presStyleIdx="6" presStyleCnt="10">
        <dgm:presLayoutVars>
          <dgm:bulletEnabled val="1"/>
        </dgm:presLayoutVars>
      </dgm:prSet>
      <dgm:spPr/>
    </dgm:pt>
    <dgm:pt modelId="{EF9A4F49-79CE-4841-8D78-038E088723F5}" type="pres">
      <dgm:prSet presAssocID="{0E5F0620-CBA0-4D28-B7E9-E0A9AE815A65}" presName="sibTrans" presStyleCnt="0"/>
      <dgm:spPr/>
    </dgm:pt>
    <dgm:pt modelId="{0773D8F4-2026-4F27-A947-A58E8344461B}" type="pres">
      <dgm:prSet presAssocID="{E981BD2A-CB16-4D98-8724-865C1B1F4F40}" presName="node" presStyleLbl="node1" presStyleIdx="7" presStyleCnt="10">
        <dgm:presLayoutVars>
          <dgm:bulletEnabled val="1"/>
        </dgm:presLayoutVars>
      </dgm:prSet>
      <dgm:spPr/>
    </dgm:pt>
    <dgm:pt modelId="{AFC68BBC-5FFD-4330-9756-EA1C846AA4E3}" type="pres">
      <dgm:prSet presAssocID="{0E72A488-D935-438B-A635-203D82D37A42}" presName="sibTrans" presStyleCnt="0"/>
      <dgm:spPr/>
    </dgm:pt>
    <dgm:pt modelId="{55EEFEB7-82E5-4944-AAA6-D70075AF4678}" type="pres">
      <dgm:prSet presAssocID="{70E0425C-9087-4E7A-9327-AC55D69BD7CC}" presName="node" presStyleLbl="node1" presStyleIdx="8" presStyleCnt="10">
        <dgm:presLayoutVars>
          <dgm:bulletEnabled val="1"/>
        </dgm:presLayoutVars>
      </dgm:prSet>
      <dgm:spPr/>
    </dgm:pt>
    <dgm:pt modelId="{7CD42887-088F-4109-95BE-ED4FD10FB19E}" type="pres">
      <dgm:prSet presAssocID="{0CE3237E-E5A3-4EFA-987C-1D82F045FF85}" presName="sibTrans" presStyleCnt="0"/>
      <dgm:spPr/>
    </dgm:pt>
    <dgm:pt modelId="{3130CCF1-134E-41B7-81A1-920A19CDC6F8}" type="pres">
      <dgm:prSet presAssocID="{D750ECFC-9C80-41C4-B59D-66AC38039052}" presName="node" presStyleLbl="node1" presStyleIdx="9" presStyleCnt="10">
        <dgm:presLayoutVars>
          <dgm:bulletEnabled val="1"/>
        </dgm:presLayoutVars>
      </dgm:prSet>
      <dgm:spPr/>
    </dgm:pt>
  </dgm:ptLst>
  <dgm:cxnLst>
    <dgm:cxn modelId="{A283FD05-A346-4DBA-806F-7AD2F781E0BE}" srcId="{063CADBD-E541-4091-BA88-436D4C40B09B}" destId="{E981BD2A-CB16-4D98-8724-865C1B1F4F40}" srcOrd="7" destOrd="0" parTransId="{865466D3-08F0-444F-B945-01A9929F2C22}" sibTransId="{0E72A488-D935-438B-A635-203D82D37A42}"/>
    <dgm:cxn modelId="{707A390A-B6AC-496D-8B38-C02ACADE772F}" type="presOf" srcId="{4D249875-04AB-4AD7-BCA8-2D8470DC3826}" destId="{ADC3EBCF-0CC3-4C64-9BAA-9526F3EDD487}" srcOrd="0" destOrd="0" presId="urn:microsoft.com/office/officeart/2005/8/layout/default"/>
    <dgm:cxn modelId="{D757320C-AEF8-4AA4-8ABB-40C15D92DAEA}" type="presOf" srcId="{7CE48F24-6E2D-49CC-B1F1-DC012F455A45}" destId="{F877BA5A-21CA-4FBB-8B90-3E7841C8243D}" srcOrd="0" destOrd="0" presId="urn:microsoft.com/office/officeart/2005/8/layout/default"/>
    <dgm:cxn modelId="{F387371F-AA6A-406A-8D6E-499DB515D18C}" type="presOf" srcId="{063CADBD-E541-4091-BA88-436D4C40B09B}" destId="{47603FAD-745E-4E74-9612-74DB416906DA}" srcOrd="0" destOrd="0" presId="urn:microsoft.com/office/officeart/2005/8/layout/default"/>
    <dgm:cxn modelId="{B3A00C2A-264C-47C5-A1EF-80291F2716A0}" type="presOf" srcId="{D750ECFC-9C80-41C4-B59D-66AC38039052}" destId="{3130CCF1-134E-41B7-81A1-920A19CDC6F8}" srcOrd="0" destOrd="0" presId="urn:microsoft.com/office/officeart/2005/8/layout/default"/>
    <dgm:cxn modelId="{FD32AD30-EF7D-4DBB-9465-91D7AEA535C7}" srcId="{063CADBD-E541-4091-BA88-436D4C40B09B}" destId="{023E1042-7BC8-448E-86B4-6765D6B8E71E}" srcOrd="6" destOrd="0" parTransId="{A7F54695-EEC9-4313-84F7-EA392A7C9741}" sibTransId="{0E5F0620-CBA0-4D28-B7E9-E0A9AE815A65}"/>
    <dgm:cxn modelId="{2BD16A46-4358-4A63-AE59-4F768134A424}" srcId="{063CADBD-E541-4091-BA88-436D4C40B09B}" destId="{D6417239-3071-4849-BF29-FAE2FC7D8CE8}" srcOrd="0" destOrd="0" parTransId="{3358E1D0-B197-4735-9EF6-A94B56B284B2}" sibTransId="{A1A1DEED-BD97-4F2F-856C-B49E4B45D1A3}"/>
    <dgm:cxn modelId="{22B88E6E-E791-4A7D-A6C3-EB8759FDA2A1}" type="presOf" srcId="{70E0425C-9087-4E7A-9327-AC55D69BD7CC}" destId="{55EEFEB7-82E5-4944-AAA6-D70075AF4678}" srcOrd="0" destOrd="0" presId="urn:microsoft.com/office/officeart/2005/8/layout/default"/>
    <dgm:cxn modelId="{6570004F-6707-41CC-9539-3714B2622888}" srcId="{063CADBD-E541-4091-BA88-436D4C40B09B}" destId="{4D249875-04AB-4AD7-BCA8-2D8470DC3826}" srcOrd="3" destOrd="0" parTransId="{57407F82-EE12-4502-9343-03D65BB396EA}" sibTransId="{AF3D896B-98C7-4BD6-88B1-9DB8D2EB586D}"/>
    <dgm:cxn modelId="{2AA1E676-5CBE-4D58-A395-88E7BB6BF30E}" type="presOf" srcId="{2931A72C-AB6B-4C0C-AC13-892B1CBDB551}" destId="{0B586ECF-CB9E-4BC3-9A43-C3A8D2020A86}" srcOrd="0" destOrd="0" presId="urn:microsoft.com/office/officeart/2005/8/layout/default"/>
    <dgm:cxn modelId="{729CCE79-182F-432B-91BC-93AD856F8D10}" srcId="{063CADBD-E541-4091-BA88-436D4C40B09B}" destId="{7CE48F24-6E2D-49CC-B1F1-DC012F455A45}" srcOrd="2" destOrd="0" parTransId="{276B1156-AAEE-4A66-B1D8-52BA47F5D422}" sibTransId="{10B2650B-5046-42FC-BB60-0DABC119C245}"/>
    <dgm:cxn modelId="{DD185482-693D-4B75-A644-1B60E70A9206}" type="presOf" srcId="{D6417239-3071-4849-BF29-FAE2FC7D8CE8}" destId="{564FB074-A601-4673-B604-32453BD170AE}" srcOrd="0" destOrd="0" presId="urn:microsoft.com/office/officeart/2005/8/layout/default"/>
    <dgm:cxn modelId="{EC6C718E-BB17-456D-A3BC-6B194D3D1F9D}" type="presOf" srcId="{023E1042-7BC8-448E-86B4-6765D6B8E71E}" destId="{DFCCFFF6-1598-4D42-AA93-CFFE29BC81EB}" srcOrd="0" destOrd="0" presId="urn:microsoft.com/office/officeart/2005/8/layout/default"/>
    <dgm:cxn modelId="{24D15B9F-8B78-4273-A22E-C8FDF8E94910}" srcId="{063CADBD-E541-4091-BA88-436D4C40B09B}" destId="{D750ECFC-9C80-41C4-B59D-66AC38039052}" srcOrd="9" destOrd="0" parTransId="{FD7FFE44-D24C-4FE9-A13C-EC44960DCA4E}" sibTransId="{A76CF19E-7551-478A-9D67-4AA16B4F3C51}"/>
    <dgm:cxn modelId="{880A78A1-633A-4472-963E-F522B5F6D317}" srcId="{063CADBD-E541-4091-BA88-436D4C40B09B}" destId="{2931A72C-AB6B-4C0C-AC13-892B1CBDB551}" srcOrd="5" destOrd="0" parTransId="{15754C7C-FCD6-4FFA-ACEE-16378965F15E}" sibTransId="{3AEBE907-BDF8-4772-B271-552DD4716D0F}"/>
    <dgm:cxn modelId="{287231A3-51F0-4BEE-ACF3-4528A495CE9B}" type="presOf" srcId="{941781C3-AE4F-4468-BA7A-FCD51C55DE19}" destId="{3414B438-F61D-4C45-B73C-A3D232E4FF91}" srcOrd="0" destOrd="0" presId="urn:microsoft.com/office/officeart/2005/8/layout/default"/>
    <dgm:cxn modelId="{459E9BA3-FC07-47CA-87DC-364995AB7E10}" type="presOf" srcId="{B61A800E-55AB-48B7-8434-42A75D15CF75}" destId="{DC7D700D-40DA-452B-94B5-611D31B3C0EC}" srcOrd="0" destOrd="0" presId="urn:microsoft.com/office/officeart/2005/8/layout/default"/>
    <dgm:cxn modelId="{D9A413D2-5F26-4A21-811E-727C44C2226B}" srcId="{063CADBD-E541-4091-BA88-436D4C40B09B}" destId="{70E0425C-9087-4E7A-9327-AC55D69BD7CC}" srcOrd="8" destOrd="0" parTransId="{428F903E-2221-48EE-8B3F-2BDB518ACDCE}" sibTransId="{0CE3237E-E5A3-4EFA-987C-1D82F045FF85}"/>
    <dgm:cxn modelId="{0EE08BD3-FD11-488B-8FFD-4C4FDE92A9EC}" srcId="{063CADBD-E541-4091-BA88-436D4C40B09B}" destId="{941781C3-AE4F-4468-BA7A-FCD51C55DE19}" srcOrd="4" destOrd="0" parTransId="{8DB486C4-528E-4668-BB3D-9D64D35BE3EB}" sibTransId="{6B746002-177F-46E2-B367-5D442C7B82C7}"/>
    <dgm:cxn modelId="{A00CD6E6-AC41-41E8-BA75-A47812C68165}" type="presOf" srcId="{E981BD2A-CB16-4D98-8724-865C1B1F4F40}" destId="{0773D8F4-2026-4F27-A947-A58E8344461B}" srcOrd="0" destOrd="0" presId="urn:microsoft.com/office/officeart/2005/8/layout/default"/>
    <dgm:cxn modelId="{5ED641E9-636E-4879-BDA9-49F0667B9A8A}" srcId="{063CADBD-E541-4091-BA88-436D4C40B09B}" destId="{B61A800E-55AB-48B7-8434-42A75D15CF75}" srcOrd="1" destOrd="0" parTransId="{23E81825-6BBD-4CB0-86E6-3042FFEF1AED}" sibTransId="{FE38E6FB-77CA-4497-AF91-8AB77A179D51}"/>
    <dgm:cxn modelId="{9310A20C-33B9-4C78-8B68-640C8359110E}" type="presParOf" srcId="{47603FAD-745E-4E74-9612-74DB416906DA}" destId="{564FB074-A601-4673-B604-32453BD170AE}" srcOrd="0" destOrd="0" presId="urn:microsoft.com/office/officeart/2005/8/layout/default"/>
    <dgm:cxn modelId="{617AD1D9-7FF8-47DA-B44E-8CCE095C4745}" type="presParOf" srcId="{47603FAD-745E-4E74-9612-74DB416906DA}" destId="{120BF6DC-D607-4D31-A247-C3D41F0F3949}" srcOrd="1" destOrd="0" presId="urn:microsoft.com/office/officeart/2005/8/layout/default"/>
    <dgm:cxn modelId="{ED8F084A-098C-4432-8EC4-EDFB3BAB07BE}" type="presParOf" srcId="{47603FAD-745E-4E74-9612-74DB416906DA}" destId="{DC7D700D-40DA-452B-94B5-611D31B3C0EC}" srcOrd="2" destOrd="0" presId="urn:microsoft.com/office/officeart/2005/8/layout/default"/>
    <dgm:cxn modelId="{4F42109B-EE73-455C-92FF-CBF88C5A545D}" type="presParOf" srcId="{47603FAD-745E-4E74-9612-74DB416906DA}" destId="{104C2A78-3390-480B-BB8C-2EBD60D31732}" srcOrd="3" destOrd="0" presId="urn:microsoft.com/office/officeart/2005/8/layout/default"/>
    <dgm:cxn modelId="{7429125E-2676-4391-BB21-58F0D533BC04}" type="presParOf" srcId="{47603FAD-745E-4E74-9612-74DB416906DA}" destId="{F877BA5A-21CA-4FBB-8B90-3E7841C8243D}" srcOrd="4" destOrd="0" presId="urn:microsoft.com/office/officeart/2005/8/layout/default"/>
    <dgm:cxn modelId="{B2D1CC75-B1CC-497F-8674-6125FB663ED5}" type="presParOf" srcId="{47603FAD-745E-4E74-9612-74DB416906DA}" destId="{2C95A27D-94C6-42C4-BFAD-F8DF695EBAE7}" srcOrd="5" destOrd="0" presId="urn:microsoft.com/office/officeart/2005/8/layout/default"/>
    <dgm:cxn modelId="{347D42A3-DA71-489A-99AF-1B1C668D9FB6}" type="presParOf" srcId="{47603FAD-745E-4E74-9612-74DB416906DA}" destId="{ADC3EBCF-0CC3-4C64-9BAA-9526F3EDD487}" srcOrd="6" destOrd="0" presId="urn:microsoft.com/office/officeart/2005/8/layout/default"/>
    <dgm:cxn modelId="{AAC06BE2-542B-4CD1-90E1-04AA5D22C8D1}" type="presParOf" srcId="{47603FAD-745E-4E74-9612-74DB416906DA}" destId="{EAA4B6BD-E810-45A5-AFE3-BE4F4748715D}" srcOrd="7" destOrd="0" presId="urn:microsoft.com/office/officeart/2005/8/layout/default"/>
    <dgm:cxn modelId="{97936EF3-CF87-428A-821E-BB1048D364EA}" type="presParOf" srcId="{47603FAD-745E-4E74-9612-74DB416906DA}" destId="{3414B438-F61D-4C45-B73C-A3D232E4FF91}" srcOrd="8" destOrd="0" presId="urn:microsoft.com/office/officeart/2005/8/layout/default"/>
    <dgm:cxn modelId="{C42FE878-3FFA-4515-9754-51771E1FF67C}" type="presParOf" srcId="{47603FAD-745E-4E74-9612-74DB416906DA}" destId="{F5CF20B0-D406-415A-B4FA-D53178C86C10}" srcOrd="9" destOrd="0" presId="urn:microsoft.com/office/officeart/2005/8/layout/default"/>
    <dgm:cxn modelId="{4B77F8BE-76F8-4ECD-BF31-5A4910BB489D}" type="presParOf" srcId="{47603FAD-745E-4E74-9612-74DB416906DA}" destId="{0B586ECF-CB9E-4BC3-9A43-C3A8D2020A86}" srcOrd="10" destOrd="0" presId="urn:microsoft.com/office/officeart/2005/8/layout/default"/>
    <dgm:cxn modelId="{AAE2755A-A616-43B2-8F03-A23122D8F2C7}" type="presParOf" srcId="{47603FAD-745E-4E74-9612-74DB416906DA}" destId="{67529F31-0AB6-4C20-9B5E-F3DE2A067A37}" srcOrd="11" destOrd="0" presId="urn:microsoft.com/office/officeart/2005/8/layout/default"/>
    <dgm:cxn modelId="{9E305F73-6294-46F7-AE17-8675AC617032}" type="presParOf" srcId="{47603FAD-745E-4E74-9612-74DB416906DA}" destId="{DFCCFFF6-1598-4D42-AA93-CFFE29BC81EB}" srcOrd="12" destOrd="0" presId="urn:microsoft.com/office/officeart/2005/8/layout/default"/>
    <dgm:cxn modelId="{0C7C0AF8-097E-4BA6-AEFA-4953D7075239}" type="presParOf" srcId="{47603FAD-745E-4E74-9612-74DB416906DA}" destId="{EF9A4F49-79CE-4841-8D78-038E088723F5}" srcOrd="13" destOrd="0" presId="urn:microsoft.com/office/officeart/2005/8/layout/default"/>
    <dgm:cxn modelId="{B64CAD99-2408-45AB-939C-B37196E58ED1}" type="presParOf" srcId="{47603FAD-745E-4E74-9612-74DB416906DA}" destId="{0773D8F4-2026-4F27-A947-A58E8344461B}" srcOrd="14" destOrd="0" presId="urn:microsoft.com/office/officeart/2005/8/layout/default"/>
    <dgm:cxn modelId="{251E9A0B-2F6E-47C3-A608-4B0390D1EA85}" type="presParOf" srcId="{47603FAD-745E-4E74-9612-74DB416906DA}" destId="{AFC68BBC-5FFD-4330-9756-EA1C846AA4E3}" srcOrd="15" destOrd="0" presId="urn:microsoft.com/office/officeart/2005/8/layout/default"/>
    <dgm:cxn modelId="{ECEA4257-27A0-49B0-A692-A2629E86386C}" type="presParOf" srcId="{47603FAD-745E-4E74-9612-74DB416906DA}" destId="{55EEFEB7-82E5-4944-AAA6-D70075AF4678}" srcOrd="16" destOrd="0" presId="urn:microsoft.com/office/officeart/2005/8/layout/default"/>
    <dgm:cxn modelId="{E1794BDD-4CD0-49D2-B104-ACD847C2D88E}" type="presParOf" srcId="{47603FAD-745E-4E74-9612-74DB416906DA}" destId="{7CD42887-088F-4109-95BE-ED4FD10FB19E}" srcOrd="17" destOrd="0" presId="urn:microsoft.com/office/officeart/2005/8/layout/default"/>
    <dgm:cxn modelId="{7A0DBB84-B927-4F47-B448-2B4EB7D5E518}" type="presParOf" srcId="{47603FAD-745E-4E74-9612-74DB416906DA}" destId="{3130CCF1-134E-41B7-81A1-920A19CDC6F8}" srcOrd="18"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4FB074-A601-4673-B604-32453BD170AE}">
      <dsp:nvSpPr>
        <dsp:cNvPr id="0" name=""/>
        <dsp:cNvSpPr/>
      </dsp:nvSpPr>
      <dsp:spPr>
        <a:xfrm>
          <a:off x="582645" y="1178"/>
          <a:ext cx="2174490" cy="1304694"/>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GB" sz="2600" kern="1200"/>
            <a:t>Non-stigmatising</a:t>
          </a:r>
          <a:endParaRPr lang="en-US" sz="2600" kern="1200"/>
        </a:p>
      </dsp:txBody>
      <dsp:txXfrm>
        <a:off x="582645" y="1178"/>
        <a:ext cx="2174490" cy="1304694"/>
      </dsp:txXfrm>
    </dsp:sp>
    <dsp:sp modelId="{DC7D700D-40DA-452B-94B5-611D31B3C0EC}">
      <dsp:nvSpPr>
        <dsp:cNvPr id="0" name=""/>
        <dsp:cNvSpPr/>
      </dsp:nvSpPr>
      <dsp:spPr>
        <a:xfrm>
          <a:off x="2974584" y="1178"/>
          <a:ext cx="2174490" cy="1304694"/>
        </a:xfrm>
        <a:prstGeom prst="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GB" sz="2600" kern="1200"/>
            <a:t>Whole Family</a:t>
          </a:r>
          <a:endParaRPr lang="en-US" sz="2600" kern="1200"/>
        </a:p>
      </dsp:txBody>
      <dsp:txXfrm>
        <a:off x="2974584" y="1178"/>
        <a:ext cx="2174490" cy="1304694"/>
      </dsp:txXfrm>
    </dsp:sp>
    <dsp:sp modelId="{F877BA5A-21CA-4FBB-8B90-3E7841C8243D}">
      <dsp:nvSpPr>
        <dsp:cNvPr id="0" name=""/>
        <dsp:cNvSpPr/>
      </dsp:nvSpPr>
      <dsp:spPr>
        <a:xfrm>
          <a:off x="5366524" y="1178"/>
          <a:ext cx="2174490" cy="1304694"/>
        </a:xfrm>
        <a:prstGeom prst="rect">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GB" sz="2600" kern="1200"/>
            <a:t>Needs based</a:t>
          </a:r>
          <a:endParaRPr lang="en-US" sz="2600" kern="1200"/>
        </a:p>
      </dsp:txBody>
      <dsp:txXfrm>
        <a:off x="5366524" y="1178"/>
        <a:ext cx="2174490" cy="1304694"/>
      </dsp:txXfrm>
    </dsp:sp>
    <dsp:sp modelId="{ADC3EBCF-0CC3-4C64-9BAA-9526F3EDD487}">
      <dsp:nvSpPr>
        <dsp:cNvPr id="0" name=""/>
        <dsp:cNvSpPr/>
      </dsp:nvSpPr>
      <dsp:spPr>
        <a:xfrm>
          <a:off x="7758464" y="1178"/>
          <a:ext cx="2174490" cy="1304694"/>
        </a:xfrm>
        <a:prstGeom prst="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GB" sz="2600" kern="1200"/>
            <a:t>Assets and community based</a:t>
          </a:r>
          <a:endParaRPr lang="en-US" sz="2600" kern="1200"/>
        </a:p>
      </dsp:txBody>
      <dsp:txXfrm>
        <a:off x="7758464" y="1178"/>
        <a:ext cx="2174490" cy="1304694"/>
      </dsp:txXfrm>
    </dsp:sp>
    <dsp:sp modelId="{3414B438-F61D-4C45-B73C-A3D232E4FF91}">
      <dsp:nvSpPr>
        <dsp:cNvPr id="0" name=""/>
        <dsp:cNvSpPr/>
      </dsp:nvSpPr>
      <dsp:spPr>
        <a:xfrm>
          <a:off x="582645" y="1523321"/>
          <a:ext cx="2174490" cy="1304694"/>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GB" sz="2600" kern="1200"/>
            <a:t>Timely and Sustainable</a:t>
          </a:r>
          <a:endParaRPr lang="en-US" sz="2600" kern="1200"/>
        </a:p>
      </dsp:txBody>
      <dsp:txXfrm>
        <a:off x="582645" y="1523321"/>
        <a:ext cx="2174490" cy="1304694"/>
      </dsp:txXfrm>
    </dsp:sp>
    <dsp:sp modelId="{0B586ECF-CB9E-4BC3-9A43-C3A8D2020A86}">
      <dsp:nvSpPr>
        <dsp:cNvPr id="0" name=""/>
        <dsp:cNvSpPr/>
      </dsp:nvSpPr>
      <dsp:spPr>
        <a:xfrm>
          <a:off x="2974584" y="1523321"/>
          <a:ext cx="2174490" cy="1304694"/>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GB" sz="2600" kern="1200"/>
            <a:t>Promoted</a:t>
          </a:r>
          <a:endParaRPr lang="en-US" sz="2600" kern="1200"/>
        </a:p>
      </dsp:txBody>
      <dsp:txXfrm>
        <a:off x="2974584" y="1523321"/>
        <a:ext cx="2174490" cy="1304694"/>
      </dsp:txXfrm>
    </dsp:sp>
    <dsp:sp modelId="{DFCCFFF6-1598-4D42-AA93-CFFE29BC81EB}">
      <dsp:nvSpPr>
        <dsp:cNvPr id="0" name=""/>
        <dsp:cNvSpPr/>
      </dsp:nvSpPr>
      <dsp:spPr>
        <a:xfrm>
          <a:off x="5366524" y="1523321"/>
          <a:ext cx="2174490" cy="1304694"/>
        </a:xfrm>
        <a:prstGeom prst="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GB" sz="2600" kern="1200"/>
            <a:t>Take account of families’ voice</a:t>
          </a:r>
          <a:endParaRPr lang="en-US" sz="2600" kern="1200"/>
        </a:p>
      </dsp:txBody>
      <dsp:txXfrm>
        <a:off x="5366524" y="1523321"/>
        <a:ext cx="2174490" cy="1304694"/>
      </dsp:txXfrm>
    </dsp:sp>
    <dsp:sp modelId="{0773D8F4-2026-4F27-A947-A58E8344461B}">
      <dsp:nvSpPr>
        <dsp:cNvPr id="0" name=""/>
        <dsp:cNvSpPr/>
      </dsp:nvSpPr>
      <dsp:spPr>
        <a:xfrm>
          <a:off x="7758464" y="1523321"/>
          <a:ext cx="2174490" cy="1304694"/>
        </a:xfrm>
        <a:prstGeom prst="rect">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GB" sz="2600" kern="1200"/>
            <a:t>Collaborative and Seamless</a:t>
          </a:r>
          <a:endParaRPr lang="en-US" sz="2600" kern="1200"/>
        </a:p>
      </dsp:txBody>
      <dsp:txXfrm>
        <a:off x="7758464" y="1523321"/>
        <a:ext cx="2174490" cy="1304694"/>
      </dsp:txXfrm>
    </dsp:sp>
    <dsp:sp modelId="{55EEFEB7-82E5-4944-AAA6-D70075AF4678}">
      <dsp:nvSpPr>
        <dsp:cNvPr id="0" name=""/>
        <dsp:cNvSpPr/>
      </dsp:nvSpPr>
      <dsp:spPr>
        <a:xfrm>
          <a:off x="2974584" y="3045465"/>
          <a:ext cx="2174490" cy="1304694"/>
        </a:xfrm>
        <a:prstGeom prst="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GB" sz="2600" kern="1200"/>
            <a:t>Skilled and supported workforce</a:t>
          </a:r>
          <a:endParaRPr lang="en-US" sz="2600" kern="1200"/>
        </a:p>
      </dsp:txBody>
      <dsp:txXfrm>
        <a:off x="2974584" y="3045465"/>
        <a:ext cx="2174490" cy="1304694"/>
      </dsp:txXfrm>
    </dsp:sp>
    <dsp:sp modelId="{3130CCF1-134E-41B7-81A1-920A19CDC6F8}">
      <dsp:nvSpPr>
        <dsp:cNvPr id="0" name=""/>
        <dsp:cNvSpPr/>
      </dsp:nvSpPr>
      <dsp:spPr>
        <a:xfrm>
          <a:off x="5366524" y="3045465"/>
          <a:ext cx="2174490" cy="1304694"/>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GB" sz="2600" kern="1200"/>
            <a:t>Underpinned by Children’s Rights</a:t>
          </a:r>
          <a:endParaRPr lang="en-US" sz="2600" kern="1200"/>
        </a:p>
      </dsp:txBody>
      <dsp:txXfrm>
        <a:off x="5366524" y="3045465"/>
        <a:ext cx="2174490" cy="1304694"/>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4C03960-8162-43F2-9979-EE5952A536CF}" type="datetimeFigureOut">
              <a:rPr lang="en-GB" smtClean="0"/>
              <a:t>23/07/2025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5BA0607-6728-44AE-894D-8EC4846D139A}" type="slidenum">
              <a:rPr lang="en-GB" smtClean="0"/>
              <a:t>‹#›</a:t>
            </a:fld>
            <a:endParaRPr lang="en-GB"/>
          </a:p>
        </p:txBody>
      </p:sp>
    </p:spTree>
    <p:extLst>
      <p:ext uri="{BB962C8B-B14F-4D97-AF65-F5344CB8AC3E}">
        <p14:creationId xmlns:p14="http://schemas.microsoft.com/office/powerpoint/2010/main" val="39176215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u="none" strike="noStrike" kern="1200" baseline="0" dirty="0">
                <a:solidFill>
                  <a:schemeClr val="tx1"/>
                </a:solidFill>
                <a:latin typeface="+mn-lt"/>
                <a:ea typeface="+mn-ea"/>
                <a:cs typeface="+mn-cs"/>
              </a:rPr>
              <a:t>The group discussions highlighted several areas where additional support or innovation could enhance the overall impact of the programme: </a:t>
            </a:r>
          </a:p>
          <a:p>
            <a:r>
              <a:rPr lang="en-GB" sz="1200" b="1" i="0" u="none" strike="noStrike" kern="1200" baseline="0" dirty="0">
                <a:solidFill>
                  <a:schemeClr val="tx1"/>
                </a:solidFill>
                <a:latin typeface="+mn-lt"/>
                <a:ea typeface="+mn-ea"/>
                <a:cs typeface="+mn-cs"/>
              </a:rPr>
              <a:t>Fun, informal, community-based activities </a:t>
            </a:r>
            <a:r>
              <a:rPr lang="en-GB" sz="1200" b="0" i="0" u="none" strike="noStrike" kern="1200" baseline="0" dirty="0">
                <a:solidFill>
                  <a:schemeClr val="tx1"/>
                </a:solidFill>
                <a:latin typeface="+mn-lt"/>
                <a:ea typeface="+mn-ea"/>
                <a:cs typeface="+mn-cs"/>
              </a:rPr>
              <a:t>to complement more structured interventions. </a:t>
            </a:r>
          </a:p>
          <a:p>
            <a:r>
              <a:rPr lang="en-GB" sz="1200" b="1" i="0" u="none" strike="noStrike" kern="1200" baseline="0" dirty="0">
                <a:solidFill>
                  <a:schemeClr val="tx1"/>
                </a:solidFill>
                <a:latin typeface="+mn-lt"/>
                <a:ea typeface="+mn-ea"/>
                <a:cs typeface="+mn-cs"/>
              </a:rPr>
              <a:t>Support for fathers</a:t>
            </a:r>
            <a:r>
              <a:rPr lang="en-GB" sz="1200" b="0" i="0" u="none" strike="noStrike" kern="1200" baseline="0" dirty="0">
                <a:solidFill>
                  <a:schemeClr val="tx1"/>
                </a:solidFill>
                <a:latin typeface="+mn-lt"/>
                <a:ea typeface="+mn-ea"/>
                <a:cs typeface="+mn-cs"/>
              </a:rPr>
              <a:t>, including targeted engagement opportunities. </a:t>
            </a:r>
          </a:p>
          <a:p>
            <a:r>
              <a:rPr lang="en-GB" sz="1200" b="1" i="0" u="none" strike="noStrike" kern="1200" baseline="0" dirty="0">
                <a:solidFill>
                  <a:schemeClr val="tx1"/>
                </a:solidFill>
                <a:latin typeface="+mn-lt"/>
                <a:ea typeface="+mn-ea"/>
                <a:cs typeface="+mn-cs"/>
              </a:rPr>
              <a:t>Transition support for younger children</a:t>
            </a:r>
            <a:r>
              <a:rPr lang="en-GB" sz="1200" b="0" i="0" u="none" strike="noStrike" kern="1200" baseline="0" dirty="0">
                <a:solidFill>
                  <a:schemeClr val="tx1"/>
                </a:solidFill>
                <a:latin typeface="+mn-lt"/>
                <a:ea typeface="+mn-ea"/>
                <a:cs typeface="+mn-cs"/>
              </a:rPr>
              <a:t>, particularly from nursery to primary school. </a:t>
            </a:r>
          </a:p>
          <a:p>
            <a:r>
              <a:rPr lang="en-GB" sz="1200" b="1" i="0" u="none" strike="noStrike" kern="1200" baseline="0" dirty="0">
                <a:solidFill>
                  <a:schemeClr val="tx1"/>
                </a:solidFill>
                <a:latin typeface="+mn-lt"/>
                <a:ea typeface="+mn-ea"/>
                <a:cs typeface="+mn-cs"/>
              </a:rPr>
              <a:t>Enhancement of existing services</a:t>
            </a:r>
            <a:r>
              <a:rPr lang="en-GB" sz="1200" b="0" i="0" u="none" strike="noStrike" kern="1200" baseline="0" dirty="0">
                <a:solidFill>
                  <a:schemeClr val="tx1"/>
                </a:solidFill>
                <a:latin typeface="+mn-lt"/>
                <a:ea typeface="+mn-ea"/>
                <a:cs typeface="+mn-cs"/>
              </a:rPr>
              <a:t>, not just new initiatives – particularly where additionality could increase impact. </a:t>
            </a:r>
          </a:p>
          <a:p>
            <a:r>
              <a:rPr lang="en-GB" sz="1200" b="1" i="0" u="none" strike="noStrike" kern="1200" baseline="0" dirty="0">
                <a:solidFill>
                  <a:schemeClr val="tx1"/>
                </a:solidFill>
                <a:latin typeface="+mn-lt"/>
                <a:ea typeface="+mn-ea"/>
                <a:cs typeface="+mn-cs"/>
              </a:rPr>
              <a:t>Opportunities for grassroots community groups </a:t>
            </a:r>
            <a:r>
              <a:rPr lang="en-GB" sz="1200" b="0" i="0" u="none" strike="noStrike" kern="1200" baseline="0" dirty="0">
                <a:solidFill>
                  <a:schemeClr val="tx1"/>
                </a:solidFill>
                <a:latin typeface="+mn-lt"/>
                <a:ea typeface="+mn-ea"/>
                <a:cs typeface="+mn-cs"/>
              </a:rPr>
              <a:t>to participate and receive support. </a:t>
            </a:r>
          </a:p>
          <a:p>
            <a:endParaRPr lang="en-GB" dirty="0"/>
          </a:p>
        </p:txBody>
      </p:sp>
      <p:sp>
        <p:nvSpPr>
          <p:cNvPr id="4" name="Slide Number Placeholder 3"/>
          <p:cNvSpPr>
            <a:spLocks noGrp="1"/>
          </p:cNvSpPr>
          <p:nvPr>
            <p:ph type="sldNum" sz="quarter" idx="5"/>
          </p:nvPr>
        </p:nvSpPr>
        <p:spPr/>
        <p:txBody>
          <a:bodyPr/>
          <a:lstStyle/>
          <a:p>
            <a:fld id="{35BA0607-6728-44AE-894D-8EC4846D139A}" type="slidenum">
              <a:rPr lang="en-GB" smtClean="0"/>
              <a:t>10</a:t>
            </a:fld>
            <a:endParaRPr lang="en-GB"/>
          </a:p>
        </p:txBody>
      </p:sp>
    </p:spTree>
    <p:extLst>
      <p:ext uri="{BB962C8B-B14F-4D97-AF65-F5344CB8AC3E}">
        <p14:creationId xmlns:p14="http://schemas.microsoft.com/office/powerpoint/2010/main" val="18562380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35650-C6EB-6295-160D-7CA04CCE791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1E68666-C3F7-C77F-0066-C28B0343102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FD3E137B-F9E3-7ADD-097D-76DCA59CD542}"/>
              </a:ext>
            </a:extLst>
          </p:cNvPr>
          <p:cNvSpPr>
            <a:spLocks noGrp="1"/>
          </p:cNvSpPr>
          <p:nvPr>
            <p:ph type="dt" sz="half" idx="10"/>
          </p:nvPr>
        </p:nvSpPr>
        <p:spPr/>
        <p:txBody>
          <a:bodyPr/>
          <a:lstStyle/>
          <a:p>
            <a:fld id="{96C5F122-DA23-49D6-A7C9-2AF9CBF269FF}" type="datetimeFigureOut">
              <a:rPr lang="en-GB" smtClean="0"/>
              <a:t>23/07/2025</a:t>
            </a:fld>
            <a:endParaRPr lang="en-GB"/>
          </a:p>
        </p:txBody>
      </p:sp>
      <p:sp>
        <p:nvSpPr>
          <p:cNvPr id="5" name="Footer Placeholder 4">
            <a:extLst>
              <a:ext uri="{FF2B5EF4-FFF2-40B4-BE49-F238E27FC236}">
                <a16:creationId xmlns:a16="http://schemas.microsoft.com/office/drawing/2014/main" id="{3ABF7E3B-AA32-3B8C-901A-C78D56C9A43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2F8B14E-5CF6-734D-AB21-C4B61D02AC2F}"/>
              </a:ext>
            </a:extLst>
          </p:cNvPr>
          <p:cNvSpPr>
            <a:spLocks noGrp="1"/>
          </p:cNvSpPr>
          <p:nvPr>
            <p:ph type="sldNum" sz="quarter" idx="12"/>
          </p:nvPr>
        </p:nvSpPr>
        <p:spPr/>
        <p:txBody>
          <a:bodyPr/>
          <a:lstStyle/>
          <a:p>
            <a:fld id="{8A5A71BF-1332-4609-8691-4684D6E209ED}" type="slidenum">
              <a:rPr lang="en-GB" smtClean="0"/>
              <a:t>‹#›</a:t>
            </a:fld>
            <a:endParaRPr lang="en-GB"/>
          </a:p>
        </p:txBody>
      </p:sp>
    </p:spTree>
    <p:extLst>
      <p:ext uri="{BB962C8B-B14F-4D97-AF65-F5344CB8AC3E}">
        <p14:creationId xmlns:p14="http://schemas.microsoft.com/office/powerpoint/2010/main" val="34654073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1E744-E119-66DE-B490-6E87A17B2B5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6CF3BB3-9815-4D6F-3F62-6FE9BC8D4B4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9B84484-5810-F21D-071D-685B73EA9469}"/>
              </a:ext>
            </a:extLst>
          </p:cNvPr>
          <p:cNvSpPr>
            <a:spLocks noGrp="1"/>
          </p:cNvSpPr>
          <p:nvPr>
            <p:ph type="dt" sz="half" idx="10"/>
          </p:nvPr>
        </p:nvSpPr>
        <p:spPr/>
        <p:txBody>
          <a:bodyPr/>
          <a:lstStyle/>
          <a:p>
            <a:fld id="{96C5F122-DA23-49D6-A7C9-2AF9CBF269FF}" type="datetimeFigureOut">
              <a:rPr lang="en-GB" smtClean="0"/>
              <a:t>23/07/2025</a:t>
            </a:fld>
            <a:endParaRPr lang="en-GB"/>
          </a:p>
        </p:txBody>
      </p:sp>
      <p:sp>
        <p:nvSpPr>
          <p:cNvPr id="5" name="Footer Placeholder 4">
            <a:extLst>
              <a:ext uri="{FF2B5EF4-FFF2-40B4-BE49-F238E27FC236}">
                <a16:creationId xmlns:a16="http://schemas.microsoft.com/office/drawing/2014/main" id="{8B182568-8F80-DCF6-DC3F-9E11AF6DEBE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787F3AD-6366-BC00-55B6-84795B7C7152}"/>
              </a:ext>
            </a:extLst>
          </p:cNvPr>
          <p:cNvSpPr>
            <a:spLocks noGrp="1"/>
          </p:cNvSpPr>
          <p:nvPr>
            <p:ph type="sldNum" sz="quarter" idx="12"/>
          </p:nvPr>
        </p:nvSpPr>
        <p:spPr/>
        <p:txBody>
          <a:bodyPr/>
          <a:lstStyle/>
          <a:p>
            <a:fld id="{8A5A71BF-1332-4609-8691-4684D6E209ED}" type="slidenum">
              <a:rPr lang="en-GB" smtClean="0"/>
              <a:t>‹#›</a:t>
            </a:fld>
            <a:endParaRPr lang="en-GB"/>
          </a:p>
        </p:txBody>
      </p:sp>
    </p:spTree>
    <p:extLst>
      <p:ext uri="{BB962C8B-B14F-4D97-AF65-F5344CB8AC3E}">
        <p14:creationId xmlns:p14="http://schemas.microsoft.com/office/powerpoint/2010/main" val="31895634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B122D10-D7BF-4B63-5B1B-DC57BDB4852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23680DD-C7BA-78F3-5906-F9DD82504A6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B7B2DEA-D4E5-BA34-A607-6F0C09CF591E}"/>
              </a:ext>
            </a:extLst>
          </p:cNvPr>
          <p:cNvSpPr>
            <a:spLocks noGrp="1"/>
          </p:cNvSpPr>
          <p:nvPr>
            <p:ph type="dt" sz="half" idx="10"/>
          </p:nvPr>
        </p:nvSpPr>
        <p:spPr/>
        <p:txBody>
          <a:bodyPr/>
          <a:lstStyle/>
          <a:p>
            <a:fld id="{96C5F122-DA23-49D6-A7C9-2AF9CBF269FF}" type="datetimeFigureOut">
              <a:rPr lang="en-GB" smtClean="0"/>
              <a:t>23/07/2025</a:t>
            </a:fld>
            <a:endParaRPr lang="en-GB"/>
          </a:p>
        </p:txBody>
      </p:sp>
      <p:sp>
        <p:nvSpPr>
          <p:cNvPr id="5" name="Footer Placeholder 4">
            <a:extLst>
              <a:ext uri="{FF2B5EF4-FFF2-40B4-BE49-F238E27FC236}">
                <a16:creationId xmlns:a16="http://schemas.microsoft.com/office/drawing/2014/main" id="{A8BA232A-3DE0-6593-1975-29E81A8DDB6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FF7081A-9536-3594-84C6-EE7E84DB1C64}"/>
              </a:ext>
            </a:extLst>
          </p:cNvPr>
          <p:cNvSpPr>
            <a:spLocks noGrp="1"/>
          </p:cNvSpPr>
          <p:nvPr>
            <p:ph type="sldNum" sz="quarter" idx="12"/>
          </p:nvPr>
        </p:nvSpPr>
        <p:spPr/>
        <p:txBody>
          <a:bodyPr/>
          <a:lstStyle/>
          <a:p>
            <a:fld id="{8A5A71BF-1332-4609-8691-4684D6E209ED}" type="slidenum">
              <a:rPr lang="en-GB" smtClean="0"/>
              <a:t>‹#›</a:t>
            </a:fld>
            <a:endParaRPr lang="en-GB"/>
          </a:p>
        </p:txBody>
      </p:sp>
    </p:spTree>
    <p:extLst>
      <p:ext uri="{BB962C8B-B14F-4D97-AF65-F5344CB8AC3E}">
        <p14:creationId xmlns:p14="http://schemas.microsoft.com/office/powerpoint/2010/main" val="27825710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7920E8-1377-0BC2-DB29-A1826C71EBD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610E601-49BE-0D0B-E9D9-FB50F01EECD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CA15303-E525-0E80-4C1B-4DE119CDD875}"/>
              </a:ext>
            </a:extLst>
          </p:cNvPr>
          <p:cNvSpPr>
            <a:spLocks noGrp="1"/>
          </p:cNvSpPr>
          <p:nvPr>
            <p:ph type="dt" sz="half" idx="10"/>
          </p:nvPr>
        </p:nvSpPr>
        <p:spPr/>
        <p:txBody>
          <a:bodyPr/>
          <a:lstStyle/>
          <a:p>
            <a:fld id="{96C5F122-DA23-49D6-A7C9-2AF9CBF269FF}" type="datetimeFigureOut">
              <a:rPr lang="en-GB" smtClean="0"/>
              <a:t>23/07/2025</a:t>
            </a:fld>
            <a:endParaRPr lang="en-GB"/>
          </a:p>
        </p:txBody>
      </p:sp>
      <p:sp>
        <p:nvSpPr>
          <p:cNvPr id="5" name="Footer Placeholder 4">
            <a:extLst>
              <a:ext uri="{FF2B5EF4-FFF2-40B4-BE49-F238E27FC236}">
                <a16:creationId xmlns:a16="http://schemas.microsoft.com/office/drawing/2014/main" id="{71D35162-17E8-CE89-5CBC-DC4649CAB61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917E8F7-906B-A369-A9EA-0FA466892163}"/>
              </a:ext>
            </a:extLst>
          </p:cNvPr>
          <p:cNvSpPr>
            <a:spLocks noGrp="1"/>
          </p:cNvSpPr>
          <p:nvPr>
            <p:ph type="sldNum" sz="quarter" idx="12"/>
          </p:nvPr>
        </p:nvSpPr>
        <p:spPr/>
        <p:txBody>
          <a:bodyPr/>
          <a:lstStyle/>
          <a:p>
            <a:fld id="{8A5A71BF-1332-4609-8691-4684D6E209ED}" type="slidenum">
              <a:rPr lang="en-GB" smtClean="0"/>
              <a:t>‹#›</a:t>
            </a:fld>
            <a:endParaRPr lang="en-GB"/>
          </a:p>
        </p:txBody>
      </p:sp>
    </p:spTree>
    <p:extLst>
      <p:ext uri="{BB962C8B-B14F-4D97-AF65-F5344CB8AC3E}">
        <p14:creationId xmlns:p14="http://schemas.microsoft.com/office/powerpoint/2010/main" val="2811380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50E56B-CFEB-E073-1456-318F57DAC5E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0BD49B3-A4CD-8A03-6E29-EED00FFF9B0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CE0A760-FA91-713F-01A0-DA8AB66A9CDF}"/>
              </a:ext>
            </a:extLst>
          </p:cNvPr>
          <p:cNvSpPr>
            <a:spLocks noGrp="1"/>
          </p:cNvSpPr>
          <p:nvPr>
            <p:ph type="dt" sz="half" idx="10"/>
          </p:nvPr>
        </p:nvSpPr>
        <p:spPr/>
        <p:txBody>
          <a:bodyPr/>
          <a:lstStyle/>
          <a:p>
            <a:fld id="{96C5F122-DA23-49D6-A7C9-2AF9CBF269FF}" type="datetimeFigureOut">
              <a:rPr lang="en-GB" smtClean="0"/>
              <a:t>23/07/2025</a:t>
            </a:fld>
            <a:endParaRPr lang="en-GB"/>
          </a:p>
        </p:txBody>
      </p:sp>
      <p:sp>
        <p:nvSpPr>
          <p:cNvPr id="5" name="Footer Placeholder 4">
            <a:extLst>
              <a:ext uri="{FF2B5EF4-FFF2-40B4-BE49-F238E27FC236}">
                <a16:creationId xmlns:a16="http://schemas.microsoft.com/office/drawing/2014/main" id="{DB3348B0-56D5-92D1-7857-52CC8A2D4D9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C8DDA50-F5AB-CB76-35FC-C1E046444E4D}"/>
              </a:ext>
            </a:extLst>
          </p:cNvPr>
          <p:cNvSpPr>
            <a:spLocks noGrp="1"/>
          </p:cNvSpPr>
          <p:nvPr>
            <p:ph type="sldNum" sz="quarter" idx="12"/>
          </p:nvPr>
        </p:nvSpPr>
        <p:spPr/>
        <p:txBody>
          <a:bodyPr/>
          <a:lstStyle/>
          <a:p>
            <a:fld id="{8A5A71BF-1332-4609-8691-4684D6E209ED}" type="slidenum">
              <a:rPr lang="en-GB" smtClean="0"/>
              <a:t>‹#›</a:t>
            </a:fld>
            <a:endParaRPr lang="en-GB"/>
          </a:p>
        </p:txBody>
      </p:sp>
    </p:spTree>
    <p:extLst>
      <p:ext uri="{BB962C8B-B14F-4D97-AF65-F5344CB8AC3E}">
        <p14:creationId xmlns:p14="http://schemas.microsoft.com/office/powerpoint/2010/main" val="3104431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09019B-A1B0-8683-DC80-2E268159F7E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C3584B4-EB10-6929-01DF-56692A5C55B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63867F7-1A06-00D2-3D4C-198C8D49EB4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63A031D-EE4E-45B3-2113-047D7E970819}"/>
              </a:ext>
            </a:extLst>
          </p:cNvPr>
          <p:cNvSpPr>
            <a:spLocks noGrp="1"/>
          </p:cNvSpPr>
          <p:nvPr>
            <p:ph type="dt" sz="half" idx="10"/>
          </p:nvPr>
        </p:nvSpPr>
        <p:spPr/>
        <p:txBody>
          <a:bodyPr/>
          <a:lstStyle/>
          <a:p>
            <a:fld id="{96C5F122-DA23-49D6-A7C9-2AF9CBF269FF}" type="datetimeFigureOut">
              <a:rPr lang="en-GB" smtClean="0"/>
              <a:t>23/07/2025</a:t>
            </a:fld>
            <a:endParaRPr lang="en-GB"/>
          </a:p>
        </p:txBody>
      </p:sp>
      <p:sp>
        <p:nvSpPr>
          <p:cNvPr id="6" name="Footer Placeholder 5">
            <a:extLst>
              <a:ext uri="{FF2B5EF4-FFF2-40B4-BE49-F238E27FC236}">
                <a16:creationId xmlns:a16="http://schemas.microsoft.com/office/drawing/2014/main" id="{A643136E-2D15-6CDB-6F3A-7DFF5C17164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A41827D-9C38-5B7C-F862-51C36DDEBD47}"/>
              </a:ext>
            </a:extLst>
          </p:cNvPr>
          <p:cNvSpPr>
            <a:spLocks noGrp="1"/>
          </p:cNvSpPr>
          <p:nvPr>
            <p:ph type="sldNum" sz="quarter" idx="12"/>
          </p:nvPr>
        </p:nvSpPr>
        <p:spPr/>
        <p:txBody>
          <a:bodyPr/>
          <a:lstStyle/>
          <a:p>
            <a:fld id="{8A5A71BF-1332-4609-8691-4684D6E209ED}" type="slidenum">
              <a:rPr lang="en-GB" smtClean="0"/>
              <a:t>‹#›</a:t>
            </a:fld>
            <a:endParaRPr lang="en-GB"/>
          </a:p>
        </p:txBody>
      </p:sp>
    </p:spTree>
    <p:extLst>
      <p:ext uri="{BB962C8B-B14F-4D97-AF65-F5344CB8AC3E}">
        <p14:creationId xmlns:p14="http://schemas.microsoft.com/office/powerpoint/2010/main" val="11289348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384A66-35DF-05B5-9508-83AA19D7D94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3969018-81DF-1A16-3898-B2B53550E8D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952CD2F-637E-927C-40E1-B69EAF206C8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7A14E367-2A1E-5F9E-8D00-9C1901B4D3D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6551FA5-BFD9-B230-28D7-308587C2ACA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F45B780-EE55-3777-E24C-DD922247E0D1}"/>
              </a:ext>
            </a:extLst>
          </p:cNvPr>
          <p:cNvSpPr>
            <a:spLocks noGrp="1"/>
          </p:cNvSpPr>
          <p:nvPr>
            <p:ph type="dt" sz="half" idx="10"/>
          </p:nvPr>
        </p:nvSpPr>
        <p:spPr/>
        <p:txBody>
          <a:bodyPr/>
          <a:lstStyle/>
          <a:p>
            <a:fld id="{96C5F122-DA23-49D6-A7C9-2AF9CBF269FF}" type="datetimeFigureOut">
              <a:rPr lang="en-GB" smtClean="0"/>
              <a:t>23/07/2025</a:t>
            </a:fld>
            <a:endParaRPr lang="en-GB"/>
          </a:p>
        </p:txBody>
      </p:sp>
      <p:sp>
        <p:nvSpPr>
          <p:cNvPr id="8" name="Footer Placeholder 7">
            <a:extLst>
              <a:ext uri="{FF2B5EF4-FFF2-40B4-BE49-F238E27FC236}">
                <a16:creationId xmlns:a16="http://schemas.microsoft.com/office/drawing/2014/main" id="{ACA515D6-5B87-8505-F299-02C3F42610C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483C83ED-2059-8BBB-B201-B28A1ED9F6CE}"/>
              </a:ext>
            </a:extLst>
          </p:cNvPr>
          <p:cNvSpPr>
            <a:spLocks noGrp="1"/>
          </p:cNvSpPr>
          <p:nvPr>
            <p:ph type="sldNum" sz="quarter" idx="12"/>
          </p:nvPr>
        </p:nvSpPr>
        <p:spPr/>
        <p:txBody>
          <a:bodyPr/>
          <a:lstStyle/>
          <a:p>
            <a:fld id="{8A5A71BF-1332-4609-8691-4684D6E209ED}" type="slidenum">
              <a:rPr lang="en-GB" smtClean="0"/>
              <a:t>‹#›</a:t>
            </a:fld>
            <a:endParaRPr lang="en-GB"/>
          </a:p>
        </p:txBody>
      </p:sp>
    </p:spTree>
    <p:extLst>
      <p:ext uri="{BB962C8B-B14F-4D97-AF65-F5344CB8AC3E}">
        <p14:creationId xmlns:p14="http://schemas.microsoft.com/office/powerpoint/2010/main" val="8357169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B8910B-5D91-C9F5-3C0B-145E08972D7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ECBAE632-97D6-2505-F00F-F241B5EE9614}"/>
              </a:ext>
            </a:extLst>
          </p:cNvPr>
          <p:cNvSpPr>
            <a:spLocks noGrp="1"/>
          </p:cNvSpPr>
          <p:nvPr>
            <p:ph type="dt" sz="half" idx="10"/>
          </p:nvPr>
        </p:nvSpPr>
        <p:spPr/>
        <p:txBody>
          <a:bodyPr/>
          <a:lstStyle/>
          <a:p>
            <a:fld id="{96C5F122-DA23-49D6-A7C9-2AF9CBF269FF}" type="datetimeFigureOut">
              <a:rPr lang="en-GB" smtClean="0"/>
              <a:t>23/07/2025</a:t>
            </a:fld>
            <a:endParaRPr lang="en-GB"/>
          </a:p>
        </p:txBody>
      </p:sp>
      <p:sp>
        <p:nvSpPr>
          <p:cNvPr id="4" name="Footer Placeholder 3">
            <a:extLst>
              <a:ext uri="{FF2B5EF4-FFF2-40B4-BE49-F238E27FC236}">
                <a16:creationId xmlns:a16="http://schemas.microsoft.com/office/drawing/2014/main" id="{BBC5BE13-C80E-9542-3D70-1DEE1CB28F64}"/>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614D70C-7171-A0C2-6F6F-6DD39FE436F5}"/>
              </a:ext>
            </a:extLst>
          </p:cNvPr>
          <p:cNvSpPr>
            <a:spLocks noGrp="1"/>
          </p:cNvSpPr>
          <p:nvPr>
            <p:ph type="sldNum" sz="quarter" idx="12"/>
          </p:nvPr>
        </p:nvSpPr>
        <p:spPr/>
        <p:txBody>
          <a:bodyPr/>
          <a:lstStyle/>
          <a:p>
            <a:fld id="{8A5A71BF-1332-4609-8691-4684D6E209ED}" type="slidenum">
              <a:rPr lang="en-GB" smtClean="0"/>
              <a:t>‹#›</a:t>
            </a:fld>
            <a:endParaRPr lang="en-GB"/>
          </a:p>
        </p:txBody>
      </p:sp>
    </p:spTree>
    <p:extLst>
      <p:ext uri="{BB962C8B-B14F-4D97-AF65-F5344CB8AC3E}">
        <p14:creationId xmlns:p14="http://schemas.microsoft.com/office/powerpoint/2010/main" val="33878576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4D3611E-F6C3-81C9-33CA-34136B3BBA1D}"/>
              </a:ext>
            </a:extLst>
          </p:cNvPr>
          <p:cNvSpPr>
            <a:spLocks noGrp="1"/>
          </p:cNvSpPr>
          <p:nvPr>
            <p:ph type="dt" sz="half" idx="10"/>
          </p:nvPr>
        </p:nvSpPr>
        <p:spPr/>
        <p:txBody>
          <a:bodyPr/>
          <a:lstStyle/>
          <a:p>
            <a:fld id="{96C5F122-DA23-49D6-A7C9-2AF9CBF269FF}" type="datetimeFigureOut">
              <a:rPr lang="en-GB" smtClean="0"/>
              <a:t>23/07/2025</a:t>
            </a:fld>
            <a:endParaRPr lang="en-GB"/>
          </a:p>
        </p:txBody>
      </p:sp>
      <p:sp>
        <p:nvSpPr>
          <p:cNvPr id="3" name="Footer Placeholder 2">
            <a:extLst>
              <a:ext uri="{FF2B5EF4-FFF2-40B4-BE49-F238E27FC236}">
                <a16:creationId xmlns:a16="http://schemas.microsoft.com/office/drawing/2014/main" id="{DD656051-B0A7-DFC1-CB1E-10CAAA8BA6BB}"/>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300DFF2-E2D8-3010-6B89-8C137BB54BEF}"/>
              </a:ext>
            </a:extLst>
          </p:cNvPr>
          <p:cNvSpPr>
            <a:spLocks noGrp="1"/>
          </p:cNvSpPr>
          <p:nvPr>
            <p:ph type="sldNum" sz="quarter" idx="12"/>
          </p:nvPr>
        </p:nvSpPr>
        <p:spPr/>
        <p:txBody>
          <a:bodyPr/>
          <a:lstStyle/>
          <a:p>
            <a:fld id="{8A5A71BF-1332-4609-8691-4684D6E209ED}" type="slidenum">
              <a:rPr lang="en-GB" smtClean="0"/>
              <a:t>‹#›</a:t>
            </a:fld>
            <a:endParaRPr lang="en-GB"/>
          </a:p>
        </p:txBody>
      </p:sp>
    </p:spTree>
    <p:extLst>
      <p:ext uri="{BB962C8B-B14F-4D97-AF65-F5344CB8AC3E}">
        <p14:creationId xmlns:p14="http://schemas.microsoft.com/office/powerpoint/2010/main" val="12504540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B9D1AE-26DA-C5DA-17E1-4F2BB3F8F67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898D637-B781-061D-8D3F-B73AC503D3E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32828D8-4CDD-2FF7-2BA5-365589FE9C0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861E925-5C99-4056-5A00-37FFD6CE3782}"/>
              </a:ext>
            </a:extLst>
          </p:cNvPr>
          <p:cNvSpPr>
            <a:spLocks noGrp="1"/>
          </p:cNvSpPr>
          <p:nvPr>
            <p:ph type="dt" sz="half" idx="10"/>
          </p:nvPr>
        </p:nvSpPr>
        <p:spPr/>
        <p:txBody>
          <a:bodyPr/>
          <a:lstStyle/>
          <a:p>
            <a:fld id="{96C5F122-DA23-49D6-A7C9-2AF9CBF269FF}" type="datetimeFigureOut">
              <a:rPr lang="en-GB" smtClean="0"/>
              <a:t>23/07/2025</a:t>
            </a:fld>
            <a:endParaRPr lang="en-GB"/>
          </a:p>
        </p:txBody>
      </p:sp>
      <p:sp>
        <p:nvSpPr>
          <p:cNvPr id="6" name="Footer Placeholder 5">
            <a:extLst>
              <a:ext uri="{FF2B5EF4-FFF2-40B4-BE49-F238E27FC236}">
                <a16:creationId xmlns:a16="http://schemas.microsoft.com/office/drawing/2014/main" id="{5D561F62-BD25-F62F-0A12-DE92E7F5E85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A0B0F58-51CB-4EF8-A9BA-B0B5236A79EE}"/>
              </a:ext>
            </a:extLst>
          </p:cNvPr>
          <p:cNvSpPr>
            <a:spLocks noGrp="1"/>
          </p:cNvSpPr>
          <p:nvPr>
            <p:ph type="sldNum" sz="quarter" idx="12"/>
          </p:nvPr>
        </p:nvSpPr>
        <p:spPr/>
        <p:txBody>
          <a:bodyPr/>
          <a:lstStyle/>
          <a:p>
            <a:fld id="{8A5A71BF-1332-4609-8691-4684D6E209ED}" type="slidenum">
              <a:rPr lang="en-GB" smtClean="0"/>
              <a:t>‹#›</a:t>
            </a:fld>
            <a:endParaRPr lang="en-GB"/>
          </a:p>
        </p:txBody>
      </p:sp>
    </p:spTree>
    <p:extLst>
      <p:ext uri="{BB962C8B-B14F-4D97-AF65-F5344CB8AC3E}">
        <p14:creationId xmlns:p14="http://schemas.microsoft.com/office/powerpoint/2010/main" val="2448695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0DE1C3-2FB6-3480-E39B-B2718C0DF1F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9E6B71F7-B137-6ECF-22B1-5063CFF59F1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D640ADA-F69E-EEE4-E5E5-6286A97AEFB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06CBA73-197C-C0FB-1215-9AD26C809D28}"/>
              </a:ext>
            </a:extLst>
          </p:cNvPr>
          <p:cNvSpPr>
            <a:spLocks noGrp="1"/>
          </p:cNvSpPr>
          <p:nvPr>
            <p:ph type="dt" sz="half" idx="10"/>
          </p:nvPr>
        </p:nvSpPr>
        <p:spPr/>
        <p:txBody>
          <a:bodyPr/>
          <a:lstStyle/>
          <a:p>
            <a:fld id="{96C5F122-DA23-49D6-A7C9-2AF9CBF269FF}" type="datetimeFigureOut">
              <a:rPr lang="en-GB" smtClean="0"/>
              <a:t>23/07/2025</a:t>
            </a:fld>
            <a:endParaRPr lang="en-GB"/>
          </a:p>
        </p:txBody>
      </p:sp>
      <p:sp>
        <p:nvSpPr>
          <p:cNvPr id="6" name="Footer Placeholder 5">
            <a:extLst>
              <a:ext uri="{FF2B5EF4-FFF2-40B4-BE49-F238E27FC236}">
                <a16:creationId xmlns:a16="http://schemas.microsoft.com/office/drawing/2014/main" id="{0AFC39AD-BC4F-1569-7406-1A8A27C66CE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D475D6B-BC30-51C2-C9BD-5462A87233BB}"/>
              </a:ext>
            </a:extLst>
          </p:cNvPr>
          <p:cNvSpPr>
            <a:spLocks noGrp="1"/>
          </p:cNvSpPr>
          <p:nvPr>
            <p:ph type="sldNum" sz="quarter" idx="12"/>
          </p:nvPr>
        </p:nvSpPr>
        <p:spPr/>
        <p:txBody>
          <a:bodyPr/>
          <a:lstStyle/>
          <a:p>
            <a:fld id="{8A5A71BF-1332-4609-8691-4684D6E209ED}" type="slidenum">
              <a:rPr lang="en-GB" smtClean="0"/>
              <a:t>‹#›</a:t>
            </a:fld>
            <a:endParaRPr lang="en-GB"/>
          </a:p>
        </p:txBody>
      </p:sp>
    </p:spTree>
    <p:extLst>
      <p:ext uri="{BB962C8B-B14F-4D97-AF65-F5344CB8AC3E}">
        <p14:creationId xmlns:p14="http://schemas.microsoft.com/office/powerpoint/2010/main" val="3046529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9C71336-95D0-93AE-3FF4-C94A2D61C0F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E192FC6-54DF-091A-AB0B-04EEA1140BD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CE500BB-09AE-ABE6-28E7-817DC96E2C6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6C5F122-DA23-49D6-A7C9-2AF9CBF269FF}" type="datetimeFigureOut">
              <a:rPr lang="en-GB" smtClean="0"/>
              <a:t>23/07/2025</a:t>
            </a:fld>
            <a:endParaRPr lang="en-GB"/>
          </a:p>
        </p:txBody>
      </p:sp>
      <p:sp>
        <p:nvSpPr>
          <p:cNvPr id="5" name="Footer Placeholder 4">
            <a:extLst>
              <a:ext uri="{FF2B5EF4-FFF2-40B4-BE49-F238E27FC236}">
                <a16:creationId xmlns:a16="http://schemas.microsoft.com/office/drawing/2014/main" id="{5A6B9E05-893B-ED47-0A8E-1B61C44EEB1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8760E100-2EC8-B6CC-2928-144D5ACD18F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A5A71BF-1332-4609-8691-4684D6E209ED}" type="slidenum">
              <a:rPr lang="en-GB" smtClean="0"/>
              <a:t>‹#›</a:t>
            </a:fld>
            <a:endParaRPr lang="en-GB"/>
          </a:p>
        </p:txBody>
      </p:sp>
    </p:spTree>
    <p:extLst>
      <p:ext uri="{BB962C8B-B14F-4D97-AF65-F5344CB8AC3E}">
        <p14:creationId xmlns:p14="http://schemas.microsoft.com/office/powerpoint/2010/main" val="34774211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521C4EA8-6B83-4338-913D-D75D3C4F34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682290F-3B91-3250-8D1F-D3162FA54A02}"/>
              </a:ext>
            </a:extLst>
          </p:cNvPr>
          <p:cNvSpPr>
            <a:spLocks noGrp="1"/>
          </p:cNvSpPr>
          <p:nvPr>
            <p:ph type="ctrTitle"/>
          </p:nvPr>
        </p:nvSpPr>
        <p:spPr>
          <a:xfrm>
            <a:off x="337497" y="679731"/>
            <a:ext cx="3124151" cy="3736540"/>
          </a:xfrm>
        </p:spPr>
        <p:txBody>
          <a:bodyPr>
            <a:normAutofit/>
          </a:bodyPr>
          <a:lstStyle/>
          <a:p>
            <a:pPr algn="l"/>
            <a:r>
              <a:rPr lang="en-GB" sz="4600"/>
              <a:t>Third sector synergy spark</a:t>
            </a:r>
          </a:p>
        </p:txBody>
      </p:sp>
      <p:sp>
        <p:nvSpPr>
          <p:cNvPr id="3" name="Subtitle 2">
            <a:extLst>
              <a:ext uri="{FF2B5EF4-FFF2-40B4-BE49-F238E27FC236}">
                <a16:creationId xmlns:a16="http://schemas.microsoft.com/office/drawing/2014/main" id="{E4C4ED88-B3D3-AB87-4D69-C011138A9F64}"/>
              </a:ext>
            </a:extLst>
          </p:cNvPr>
          <p:cNvSpPr>
            <a:spLocks noGrp="1"/>
          </p:cNvSpPr>
          <p:nvPr>
            <p:ph type="subTitle" idx="1"/>
          </p:nvPr>
        </p:nvSpPr>
        <p:spPr>
          <a:xfrm>
            <a:off x="337497" y="4685288"/>
            <a:ext cx="3124151" cy="1035781"/>
          </a:xfrm>
        </p:spPr>
        <p:txBody>
          <a:bodyPr>
            <a:normAutofit/>
          </a:bodyPr>
          <a:lstStyle/>
          <a:p>
            <a:pPr algn="l"/>
            <a:r>
              <a:rPr lang="en-GB" sz="1800"/>
              <a:t>02.07.2025</a:t>
            </a:r>
          </a:p>
        </p:txBody>
      </p:sp>
      <p:grpSp>
        <p:nvGrpSpPr>
          <p:cNvPr id="12" name="Group 11">
            <a:extLst>
              <a:ext uri="{FF2B5EF4-FFF2-40B4-BE49-F238E27FC236}">
                <a16:creationId xmlns:a16="http://schemas.microsoft.com/office/drawing/2014/main" id="{3AF6A671-C637-4547-85F4-51B6D188139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416432" y="1"/>
            <a:ext cx="2446384" cy="5777808"/>
            <a:chOff x="329184" y="1"/>
            <a:chExt cx="524256" cy="5777808"/>
          </a:xfrm>
        </p:grpSpPr>
        <p:cxnSp>
          <p:nvCxnSpPr>
            <p:cNvPr id="13" name="Straight Connector 12">
              <a:extLst>
                <a:ext uri="{FF2B5EF4-FFF2-40B4-BE49-F238E27FC236}">
                  <a16:creationId xmlns:a16="http://schemas.microsoft.com/office/drawing/2014/main" id="{C575CF26-3D3C-4C5A-A2B7-00432016EF6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329184" y="5777809"/>
              <a:ext cx="521208" cy="0"/>
            </a:xfrm>
            <a:prstGeom prst="line">
              <a:avLst/>
            </a:prstGeom>
            <a:ln w="152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99413ED5-9ED4-4772-BCE4-2BCAE6B12E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184" y="1"/>
              <a:ext cx="524256" cy="553211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 name="Rectangle 15">
            <a:extLst>
              <a:ext uri="{FF2B5EF4-FFF2-40B4-BE49-F238E27FC236}">
                <a16:creationId xmlns:a16="http://schemas.microsoft.com/office/drawing/2014/main" id="{04357C93-F0CB-4A1C-8F77-4E90637898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21084" y="679731"/>
            <a:ext cx="7682293" cy="5662878"/>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If you want to go fast, go alone. If you want to go far, go together ...">
            <a:extLst>
              <a:ext uri="{FF2B5EF4-FFF2-40B4-BE49-F238E27FC236}">
                <a16:creationId xmlns:a16="http://schemas.microsoft.com/office/drawing/2014/main" id="{2BD69986-57BF-822D-F238-CF70C7D59B9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4132039" y="972235"/>
            <a:ext cx="3369363" cy="5047735"/>
          </a:xfrm>
          <a:prstGeom prst="rect">
            <a:avLst/>
          </a:prstGeom>
          <a:noFill/>
        </p:spPr>
      </p:pic>
      <p:pic>
        <p:nvPicPr>
          <p:cNvPr id="4" name="Picture 3" descr="A red and white logo&#10;&#10;AI-generated content may be incorrect.">
            <a:extLst>
              <a:ext uri="{FF2B5EF4-FFF2-40B4-BE49-F238E27FC236}">
                <a16:creationId xmlns:a16="http://schemas.microsoft.com/office/drawing/2014/main" id="{FEB59003-3BD5-DF6D-99CD-3450B73CD56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2357" y="3149316"/>
            <a:ext cx="3383280" cy="693572"/>
          </a:xfrm>
          <a:prstGeom prst="rect">
            <a:avLst/>
          </a:prstGeom>
        </p:spPr>
      </p:pic>
    </p:spTree>
    <p:extLst>
      <p:ext uri="{BB962C8B-B14F-4D97-AF65-F5344CB8AC3E}">
        <p14:creationId xmlns:p14="http://schemas.microsoft.com/office/powerpoint/2010/main" val="23132689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1" name="Rectangle 10">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3AABFF7-C5F5-0ADA-38F2-8AF6106F361C}"/>
              </a:ext>
            </a:extLst>
          </p:cNvPr>
          <p:cNvSpPr>
            <a:spLocks noGrp="1"/>
          </p:cNvSpPr>
          <p:nvPr>
            <p:ph type="title"/>
          </p:nvPr>
        </p:nvSpPr>
        <p:spPr>
          <a:xfrm>
            <a:off x="1043631" y="809898"/>
            <a:ext cx="9942716" cy="1554480"/>
          </a:xfrm>
        </p:spPr>
        <p:txBody>
          <a:bodyPr anchor="ctr">
            <a:normAutofit/>
          </a:bodyPr>
          <a:lstStyle/>
          <a:p>
            <a:r>
              <a:rPr lang="en-GB" sz="4800"/>
              <a:t>Some gaps already identified</a:t>
            </a:r>
          </a:p>
        </p:txBody>
      </p:sp>
      <p:sp>
        <p:nvSpPr>
          <p:cNvPr id="3" name="Content Placeholder 2">
            <a:extLst>
              <a:ext uri="{FF2B5EF4-FFF2-40B4-BE49-F238E27FC236}">
                <a16:creationId xmlns:a16="http://schemas.microsoft.com/office/drawing/2014/main" id="{990BF0BE-5A8B-7678-BB79-0216B0960995}"/>
              </a:ext>
            </a:extLst>
          </p:cNvPr>
          <p:cNvSpPr>
            <a:spLocks noGrp="1"/>
          </p:cNvSpPr>
          <p:nvPr>
            <p:ph idx="1"/>
          </p:nvPr>
        </p:nvSpPr>
        <p:spPr>
          <a:xfrm>
            <a:off x="1045028" y="3017522"/>
            <a:ext cx="9941319" cy="3124658"/>
          </a:xfrm>
        </p:spPr>
        <p:txBody>
          <a:bodyPr anchor="ctr">
            <a:normAutofit/>
          </a:bodyPr>
          <a:lstStyle/>
          <a:p>
            <a:r>
              <a:rPr lang="en-GB" sz="2400" dirty="0"/>
              <a:t>Fun, informal, community-based activities</a:t>
            </a:r>
          </a:p>
          <a:p>
            <a:r>
              <a:rPr lang="en-GB" sz="2400" dirty="0"/>
              <a:t>Support for fathers</a:t>
            </a:r>
          </a:p>
          <a:p>
            <a:r>
              <a:rPr lang="en-GB" sz="2400" dirty="0"/>
              <a:t>Transitions support for nursery to primary</a:t>
            </a:r>
          </a:p>
          <a:p>
            <a:r>
              <a:rPr lang="en-GB" sz="2400" dirty="0"/>
              <a:t>Enhancement of existing supports</a:t>
            </a:r>
          </a:p>
          <a:p>
            <a:r>
              <a:rPr lang="en-GB" sz="2400" dirty="0"/>
              <a:t>Opportunities for grassroots community groups</a:t>
            </a:r>
          </a:p>
        </p:txBody>
      </p:sp>
      <p:cxnSp>
        <p:nvCxnSpPr>
          <p:cNvPr id="17" name="Straight Connector 16">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809737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1" name="Rectangle 10">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DE3EF0A-F8C5-5E9C-84BD-14D8B82AFB26}"/>
              </a:ext>
            </a:extLst>
          </p:cNvPr>
          <p:cNvSpPr>
            <a:spLocks noGrp="1"/>
          </p:cNvSpPr>
          <p:nvPr>
            <p:ph type="title"/>
          </p:nvPr>
        </p:nvSpPr>
        <p:spPr>
          <a:xfrm>
            <a:off x="1043631" y="809898"/>
            <a:ext cx="9942716" cy="1554480"/>
          </a:xfrm>
        </p:spPr>
        <p:txBody>
          <a:bodyPr anchor="ctr">
            <a:normAutofit/>
          </a:bodyPr>
          <a:lstStyle/>
          <a:p>
            <a:r>
              <a:rPr lang="en-GB" sz="4800"/>
              <a:t>One you (hopefully!) prepared earlier</a:t>
            </a:r>
          </a:p>
        </p:txBody>
      </p:sp>
      <p:sp>
        <p:nvSpPr>
          <p:cNvPr id="3" name="Content Placeholder 2">
            <a:extLst>
              <a:ext uri="{FF2B5EF4-FFF2-40B4-BE49-F238E27FC236}">
                <a16:creationId xmlns:a16="http://schemas.microsoft.com/office/drawing/2014/main" id="{FBEC213D-83F5-710C-0BF1-DD4B9FA4BFFE}"/>
              </a:ext>
            </a:extLst>
          </p:cNvPr>
          <p:cNvSpPr>
            <a:spLocks noGrp="1"/>
          </p:cNvSpPr>
          <p:nvPr>
            <p:ph idx="1"/>
          </p:nvPr>
        </p:nvSpPr>
        <p:spPr>
          <a:xfrm>
            <a:off x="1045028" y="3017522"/>
            <a:ext cx="9941319" cy="3124658"/>
          </a:xfrm>
        </p:spPr>
        <p:txBody>
          <a:bodyPr anchor="ctr">
            <a:normAutofit/>
          </a:bodyPr>
          <a:lstStyle/>
          <a:p>
            <a:r>
              <a:rPr lang="en-GB" dirty="0"/>
              <a:t>What might a grant at various levels (e.g. £5k, £25k, £50k) allow your organisation to deliver?</a:t>
            </a:r>
          </a:p>
          <a:p>
            <a:r>
              <a:rPr lang="en-GB" dirty="0"/>
              <a:t>Who would it support?</a:t>
            </a:r>
          </a:p>
          <a:p>
            <a:r>
              <a:rPr lang="en-GB" dirty="0"/>
              <a:t>What difference would it make?</a:t>
            </a:r>
          </a:p>
          <a:p>
            <a:r>
              <a:rPr lang="en-GB" dirty="0"/>
              <a:t>Would your organisation likely apply individually, or would a collaborative approach be more suitable?</a:t>
            </a:r>
          </a:p>
        </p:txBody>
      </p:sp>
      <p:cxnSp>
        <p:nvCxnSpPr>
          <p:cNvPr id="17" name="Straight Connector 16">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pic>
        <p:nvPicPr>
          <p:cNvPr id="4" name="Picture 3" descr="A red and white logo&#10;&#10;AI-generated content may be incorrect.">
            <a:extLst>
              <a:ext uri="{FF2B5EF4-FFF2-40B4-BE49-F238E27FC236}">
                <a16:creationId xmlns:a16="http://schemas.microsoft.com/office/drawing/2014/main" id="{32DA5BE5-E080-ECF5-CE45-1E7C5FFB5B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48899" y="104502"/>
            <a:ext cx="1861137" cy="381533"/>
          </a:xfrm>
          <a:prstGeom prst="rect">
            <a:avLst/>
          </a:prstGeom>
        </p:spPr>
      </p:pic>
    </p:spTree>
    <p:extLst>
      <p:ext uri="{BB962C8B-B14F-4D97-AF65-F5344CB8AC3E}">
        <p14:creationId xmlns:p14="http://schemas.microsoft.com/office/powerpoint/2010/main" val="22420040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CA392BD-55E0-B57A-126F-5118216A0883}"/>
              </a:ext>
            </a:extLst>
          </p:cNvPr>
          <p:cNvSpPr>
            <a:spLocks noGrp="1"/>
          </p:cNvSpPr>
          <p:nvPr>
            <p:ph type="title"/>
          </p:nvPr>
        </p:nvSpPr>
        <p:spPr>
          <a:xfrm>
            <a:off x="808638" y="386930"/>
            <a:ext cx="9236700" cy="1188950"/>
          </a:xfrm>
        </p:spPr>
        <p:txBody>
          <a:bodyPr anchor="b">
            <a:normAutofit/>
          </a:bodyPr>
          <a:lstStyle/>
          <a:p>
            <a:r>
              <a:rPr lang="en-GB" sz="4600" dirty="0"/>
              <a:t>Next steps for grant process</a:t>
            </a:r>
          </a:p>
        </p:txBody>
      </p:sp>
      <p:grpSp>
        <p:nvGrpSpPr>
          <p:cNvPr id="10"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1"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EC12CDB-2F71-DC7D-426F-86944D173FD9}"/>
              </a:ext>
            </a:extLst>
          </p:cNvPr>
          <p:cNvSpPr>
            <a:spLocks noGrp="1"/>
          </p:cNvSpPr>
          <p:nvPr>
            <p:ph idx="1"/>
          </p:nvPr>
        </p:nvSpPr>
        <p:spPr>
          <a:xfrm>
            <a:off x="902113" y="1575880"/>
            <a:ext cx="10143668" cy="3435531"/>
          </a:xfrm>
        </p:spPr>
        <p:txBody>
          <a:bodyPr anchor="ctr">
            <a:normAutofit/>
          </a:bodyPr>
          <a:lstStyle/>
          <a:p>
            <a:r>
              <a:rPr lang="en-GB" sz="2400" dirty="0"/>
              <a:t>Grant applications open on Monday 7</a:t>
            </a:r>
            <a:r>
              <a:rPr lang="en-GB" sz="2400" baseline="30000" dirty="0"/>
              <a:t>th</a:t>
            </a:r>
            <a:r>
              <a:rPr lang="en-GB" sz="2400" dirty="0"/>
              <a:t> July, closes 22</a:t>
            </a:r>
            <a:r>
              <a:rPr lang="en-GB" sz="2400" baseline="30000" dirty="0"/>
              <a:t>nd</a:t>
            </a:r>
            <a:r>
              <a:rPr lang="en-GB" sz="2400" dirty="0"/>
              <a:t> August</a:t>
            </a:r>
          </a:p>
          <a:p>
            <a:r>
              <a:rPr lang="en-GB" sz="2400" dirty="0"/>
              <a:t>VAA £100k per tranche, max £25k per application</a:t>
            </a:r>
            <a:endParaRPr lang="en-GB" dirty="0"/>
          </a:p>
          <a:p>
            <a:r>
              <a:rPr lang="en-GB" sz="2400" dirty="0"/>
              <a:t>AC £200k per tranche, max £50k per application (additional £20k available for start up costs)</a:t>
            </a:r>
          </a:p>
        </p:txBody>
      </p:sp>
      <p:pic>
        <p:nvPicPr>
          <p:cNvPr id="4" name="Picture 3" descr="A red and white logo&#10;&#10;AI-generated content may be incorrect.">
            <a:extLst>
              <a:ext uri="{FF2B5EF4-FFF2-40B4-BE49-F238E27FC236}">
                <a16:creationId xmlns:a16="http://schemas.microsoft.com/office/drawing/2014/main" id="{E6E1489E-E155-7711-F5C8-E0620D4917E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48899" y="104502"/>
            <a:ext cx="1861137" cy="381533"/>
          </a:xfrm>
          <a:prstGeom prst="rect">
            <a:avLst/>
          </a:prstGeom>
        </p:spPr>
      </p:pic>
      <p:graphicFrame>
        <p:nvGraphicFramePr>
          <p:cNvPr id="5" name="Table 4">
            <a:extLst>
              <a:ext uri="{FF2B5EF4-FFF2-40B4-BE49-F238E27FC236}">
                <a16:creationId xmlns:a16="http://schemas.microsoft.com/office/drawing/2014/main" id="{443A6CBB-8C44-04F4-7878-A1021AFEFEB5}"/>
              </a:ext>
            </a:extLst>
          </p:cNvPr>
          <p:cNvGraphicFramePr>
            <a:graphicFrameLocks noGrp="1"/>
          </p:cNvGraphicFramePr>
          <p:nvPr>
            <p:extLst>
              <p:ext uri="{D42A27DB-BD31-4B8C-83A1-F6EECF244321}">
                <p14:modId xmlns:p14="http://schemas.microsoft.com/office/powerpoint/2010/main" val="3066563452"/>
              </p:ext>
            </p:extLst>
          </p:nvPr>
        </p:nvGraphicFramePr>
        <p:xfrm>
          <a:off x="1909947" y="4293354"/>
          <a:ext cx="8128000" cy="1925320"/>
        </p:xfrm>
        <a:graphic>
          <a:graphicData uri="http://schemas.openxmlformats.org/drawingml/2006/table">
            <a:tbl>
              <a:tblPr firstRow="1" bandRow="1">
                <a:tableStyleId>{5C22544A-7EE6-4342-B048-85BDC9FD1C3A}</a:tableStyleId>
              </a:tblPr>
              <a:tblGrid>
                <a:gridCol w="1625600">
                  <a:extLst>
                    <a:ext uri="{9D8B030D-6E8A-4147-A177-3AD203B41FA5}">
                      <a16:colId xmlns:a16="http://schemas.microsoft.com/office/drawing/2014/main" val="3373784924"/>
                    </a:ext>
                  </a:extLst>
                </a:gridCol>
                <a:gridCol w="1625600">
                  <a:extLst>
                    <a:ext uri="{9D8B030D-6E8A-4147-A177-3AD203B41FA5}">
                      <a16:colId xmlns:a16="http://schemas.microsoft.com/office/drawing/2014/main" val="1350490700"/>
                    </a:ext>
                  </a:extLst>
                </a:gridCol>
                <a:gridCol w="1625600">
                  <a:extLst>
                    <a:ext uri="{9D8B030D-6E8A-4147-A177-3AD203B41FA5}">
                      <a16:colId xmlns:a16="http://schemas.microsoft.com/office/drawing/2014/main" val="1260804761"/>
                    </a:ext>
                  </a:extLst>
                </a:gridCol>
                <a:gridCol w="1625600">
                  <a:extLst>
                    <a:ext uri="{9D8B030D-6E8A-4147-A177-3AD203B41FA5}">
                      <a16:colId xmlns:a16="http://schemas.microsoft.com/office/drawing/2014/main" val="1313254113"/>
                    </a:ext>
                  </a:extLst>
                </a:gridCol>
                <a:gridCol w="1625600">
                  <a:extLst>
                    <a:ext uri="{9D8B030D-6E8A-4147-A177-3AD203B41FA5}">
                      <a16:colId xmlns:a16="http://schemas.microsoft.com/office/drawing/2014/main" val="3627763922"/>
                    </a:ext>
                  </a:extLst>
                </a:gridCol>
              </a:tblGrid>
              <a:tr h="370840">
                <a:tc>
                  <a:txBody>
                    <a:bodyPr/>
                    <a:lstStyle/>
                    <a:p>
                      <a:endParaRPr lang="en-GB"/>
                    </a:p>
                  </a:txBody>
                  <a:tcPr/>
                </a:tc>
                <a:tc>
                  <a:txBody>
                    <a:bodyPr/>
                    <a:lstStyle/>
                    <a:p>
                      <a:r>
                        <a:rPr lang="en-GB" dirty="0"/>
                        <a:t>April 2025</a:t>
                      </a:r>
                    </a:p>
                  </a:txBody>
                  <a:tcPr/>
                </a:tc>
                <a:tc>
                  <a:txBody>
                    <a:bodyPr/>
                    <a:lstStyle/>
                    <a:p>
                      <a:r>
                        <a:rPr lang="en-GB" dirty="0"/>
                        <a:t>October 2025</a:t>
                      </a:r>
                    </a:p>
                  </a:txBody>
                  <a:tcPr/>
                </a:tc>
                <a:tc>
                  <a:txBody>
                    <a:bodyPr/>
                    <a:lstStyle/>
                    <a:p>
                      <a:r>
                        <a:rPr lang="en-GB" dirty="0"/>
                        <a:t>April 2026</a:t>
                      </a:r>
                    </a:p>
                  </a:txBody>
                  <a:tcPr/>
                </a:tc>
                <a:tc>
                  <a:txBody>
                    <a:bodyPr/>
                    <a:lstStyle/>
                    <a:p>
                      <a:r>
                        <a:rPr lang="en-GB" dirty="0"/>
                        <a:t>October 2026</a:t>
                      </a:r>
                    </a:p>
                  </a:txBody>
                  <a:tcPr/>
                </a:tc>
                <a:extLst>
                  <a:ext uri="{0D108BD9-81ED-4DB2-BD59-A6C34878D82A}">
                    <a16:rowId xmlns:a16="http://schemas.microsoft.com/office/drawing/2014/main" val="684733337"/>
                  </a:ext>
                </a:extLst>
              </a:tr>
              <a:tr h="370840">
                <a:tc>
                  <a:txBody>
                    <a:bodyPr/>
                    <a:lstStyle/>
                    <a:p>
                      <a:r>
                        <a:rPr lang="en-GB" dirty="0"/>
                        <a:t>VAA small grant funding</a:t>
                      </a:r>
                    </a:p>
                  </a:txBody>
                  <a:tcPr/>
                </a:tc>
                <a:tc>
                  <a:txBody>
                    <a:bodyPr/>
                    <a:lstStyle/>
                    <a:p>
                      <a:r>
                        <a:rPr lang="en-GB" dirty="0"/>
                        <a:t>100k</a:t>
                      </a:r>
                    </a:p>
                  </a:txBody>
                  <a:tcPr/>
                </a:tc>
                <a:tc>
                  <a:txBody>
                    <a:bodyPr/>
                    <a:lstStyle/>
                    <a:p>
                      <a:r>
                        <a:rPr lang="en-GB" dirty="0"/>
                        <a:t>100k</a:t>
                      </a:r>
                    </a:p>
                  </a:txBody>
                  <a:tcPr/>
                </a:tc>
                <a:tc>
                  <a:txBody>
                    <a:bodyPr/>
                    <a:lstStyle/>
                    <a:p>
                      <a:r>
                        <a:rPr lang="en-GB" dirty="0"/>
                        <a:t>100k</a:t>
                      </a:r>
                    </a:p>
                  </a:txBody>
                  <a:tcPr/>
                </a:tc>
                <a:tc>
                  <a:txBody>
                    <a:bodyPr/>
                    <a:lstStyle/>
                    <a:p>
                      <a:r>
                        <a:rPr lang="en-GB" dirty="0"/>
                        <a:t>Underspend</a:t>
                      </a:r>
                    </a:p>
                  </a:txBody>
                  <a:tcPr/>
                </a:tc>
                <a:extLst>
                  <a:ext uri="{0D108BD9-81ED-4DB2-BD59-A6C34878D82A}">
                    <a16:rowId xmlns:a16="http://schemas.microsoft.com/office/drawing/2014/main" val="4053515631"/>
                  </a:ext>
                </a:extLst>
              </a:tr>
              <a:tr h="370840">
                <a:tc>
                  <a:txBody>
                    <a:bodyPr/>
                    <a:lstStyle/>
                    <a:p>
                      <a:r>
                        <a:rPr lang="en-GB" dirty="0"/>
                        <a:t>Angus Council larger grant funding</a:t>
                      </a:r>
                    </a:p>
                  </a:txBody>
                  <a:tcPr/>
                </a:tc>
                <a:tc>
                  <a:txBody>
                    <a:bodyPr/>
                    <a:lstStyle/>
                    <a:p>
                      <a:r>
                        <a:rPr lang="en-GB" dirty="0"/>
                        <a:t>200k</a:t>
                      </a:r>
                    </a:p>
                  </a:txBody>
                  <a:tcPr/>
                </a:tc>
                <a:tc>
                  <a:txBody>
                    <a:bodyPr/>
                    <a:lstStyle/>
                    <a:p>
                      <a:r>
                        <a:rPr lang="en-GB" dirty="0"/>
                        <a:t>200k</a:t>
                      </a:r>
                    </a:p>
                  </a:txBody>
                  <a:tcPr/>
                </a:tc>
                <a:tc>
                  <a:txBody>
                    <a:bodyPr/>
                    <a:lstStyle/>
                    <a:p>
                      <a:r>
                        <a:rPr lang="en-GB" dirty="0"/>
                        <a:t>200k</a:t>
                      </a:r>
                    </a:p>
                  </a:txBody>
                  <a:tcPr/>
                </a:tc>
                <a:tc>
                  <a:txBody>
                    <a:bodyPr/>
                    <a:lstStyle/>
                    <a:p>
                      <a:r>
                        <a:rPr lang="en-GB" dirty="0"/>
                        <a:t>Underspend</a:t>
                      </a:r>
                    </a:p>
                  </a:txBody>
                  <a:tcPr/>
                </a:tc>
                <a:extLst>
                  <a:ext uri="{0D108BD9-81ED-4DB2-BD59-A6C34878D82A}">
                    <a16:rowId xmlns:a16="http://schemas.microsoft.com/office/drawing/2014/main" val="1453418767"/>
                  </a:ext>
                </a:extLst>
              </a:tr>
            </a:tbl>
          </a:graphicData>
        </a:graphic>
      </p:graphicFrame>
    </p:spTree>
    <p:extLst>
      <p:ext uri="{BB962C8B-B14F-4D97-AF65-F5344CB8AC3E}">
        <p14:creationId xmlns:p14="http://schemas.microsoft.com/office/powerpoint/2010/main" val="26133450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1" name="Rectangle 10">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3E13173-6444-E95A-42F0-7E3920FAE301}"/>
              </a:ext>
            </a:extLst>
          </p:cNvPr>
          <p:cNvSpPr>
            <a:spLocks noGrp="1"/>
          </p:cNvSpPr>
          <p:nvPr>
            <p:ph type="title"/>
          </p:nvPr>
        </p:nvSpPr>
        <p:spPr>
          <a:xfrm>
            <a:off x="1043631" y="809898"/>
            <a:ext cx="9942716" cy="1554480"/>
          </a:xfrm>
        </p:spPr>
        <p:txBody>
          <a:bodyPr anchor="ctr">
            <a:normAutofit/>
          </a:bodyPr>
          <a:lstStyle/>
          <a:p>
            <a:r>
              <a:rPr lang="en-GB" sz="4800"/>
              <a:t>Today’s plan</a:t>
            </a:r>
          </a:p>
        </p:txBody>
      </p:sp>
      <p:sp>
        <p:nvSpPr>
          <p:cNvPr id="3" name="Content Placeholder 2">
            <a:extLst>
              <a:ext uri="{FF2B5EF4-FFF2-40B4-BE49-F238E27FC236}">
                <a16:creationId xmlns:a16="http://schemas.microsoft.com/office/drawing/2014/main" id="{16E3A770-D960-68C4-44A7-1981E604140B}"/>
              </a:ext>
            </a:extLst>
          </p:cNvPr>
          <p:cNvSpPr>
            <a:spLocks noGrp="1"/>
          </p:cNvSpPr>
          <p:nvPr>
            <p:ph idx="1"/>
          </p:nvPr>
        </p:nvSpPr>
        <p:spPr>
          <a:xfrm>
            <a:off x="1045028" y="3017522"/>
            <a:ext cx="9941319" cy="3124658"/>
          </a:xfrm>
        </p:spPr>
        <p:txBody>
          <a:bodyPr anchor="ctr">
            <a:normAutofit/>
          </a:bodyPr>
          <a:lstStyle/>
          <a:p>
            <a:r>
              <a:rPr lang="en-GB" sz="3200" dirty="0"/>
              <a:t>Quick recap on work so far and update on funding</a:t>
            </a:r>
          </a:p>
          <a:p>
            <a:r>
              <a:rPr lang="en-GB" sz="3200" dirty="0"/>
              <a:t>Priority areas for transformational change</a:t>
            </a:r>
          </a:p>
          <a:p>
            <a:r>
              <a:rPr lang="en-GB" sz="3200" dirty="0"/>
              <a:t>Getting into specifics of project planning</a:t>
            </a:r>
          </a:p>
        </p:txBody>
      </p:sp>
      <p:cxnSp>
        <p:nvCxnSpPr>
          <p:cNvPr id="17" name="Straight Connector 16">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pic>
        <p:nvPicPr>
          <p:cNvPr id="4" name="Picture 3" descr="A red and white logo&#10;&#10;AI-generated content may be incorrect.">
            <a:extLst>
              <a:ext uri="{FF2B5EF4-FFF2-40B4-BE49-F238E27FC236}">
                <a16:creationId xmlns:a16="http://schemas.microsoft.com/office/drawing/2014/main" id="{0A82B78F-B76E-3358-92FE-9D7C1152645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48899" y="104502"/>
            <a:ext cx="1861137" cy="381533"/>
          </a:xfrm>
          <a:prstGeom prst="rect">
            <a:avLst/>
          </a:prstGeom>
        </p:spPr>
      </p:pic>
    </p:spTree>
    <p:extLst>
      <p:ext uri="{BB962C8B-B14F-4D97-AF65-F5344CB8AC3E}">
        <p14:creationId xmlns:p14="http://schemas.microsoft.com/office/powerpoint/2010/main" val="18257638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4CFC9F2-C677-5629-87E1-E447612D7F9E}"/>
              </a:ext>
            </a:extLst>
          </p:cNvPr>
          <p:cNvSpPr>
            <a:spLocks noGrp="1"/>
          </p:cNvSpPr>
          <p:nvPr>
            <p:ph type="title"/>
          </p:nvPr>
        </p:nvSpPr>
        <p:spPr>
          <a:xfrm>
            <a:off x="808638" y="386930"/>
            <a:ext cx="9236700" cy="1188950"/>
          </a:xfrm>
        </p:spPr>
        <p:txBody>
          <a:bodyPr anchor="b">
            <a:normAutofit fontScale="90000"/>
          </a:bodyPr>
          <a:lstStyle/>
          <a:p>
            <a:r>
              <a:rPr lang="en-GB" sz="5000" dirty="0"/>
              <a:t>Remember Session 1: Collective vision</a:t>
            </a:r>
          </a:p>
        </p:txBody>
      </p:sp>
      <p:grpSp>
        <p:nvGrpSpPr>
          <p:cNvPr id="10"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1"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C37BBD9-165D-5E50-5BD0-EF3BA6DF2630}"/>
              </a:ext>
            </a:extLst>
          </p:cNvPr>
          <p:cNvSpPr>
            <a:spLocks noGrp="1"/>
          </p:cNvSpPr>
          <p:nvPr>
            <p:ph idx="1"/>
          </p:nvPr>
        </p:nvSpPr>
        <p:spPr>
          <a:xfrm>
            <a:off x="793660" y="2599509"/>
            <a:ext cx="10143668" cy="3435531"/>
          </a:xfrm>
        </p:spPr>
        <p:txBody>
          <a:bodyPr anchor="ctr">
            <a:normAutofit lnSpcReduction="10000"/>
          </a:bodyPr>
          <a:lstStyle/>
          <a:p>
            <a:pPr>
              <a:spcAft>
                <a:spcPts val="600"/>
              </a:spcAft>
            </a:pPr>
            <a:r>
              <a:rPr lang="en-GB" sz="2400" dirty="0"/>
              <a:t>We believe that the voluntary sector in Angus is a powerful force for good. We all have valuable and unique expertise and perspectives, when we work together we are bigger than the sum of our individual organisations.</a:t>
            </a:r>
          </a:p>
          <a:p>
            <a:pPr>
              <a:spcAft>
                <a:spcPts val="600"/>
              </a:spcAft>
            </a:pPr>
            <a:r>
              <a:rPr lang="en-GB" sz="2400" dirty="0"/>
              <a:t>Through collaboration we will have stronger relationships with each other and the families we work for. We will make better use of our resources, strengthen the outcomes we work towards, and have better understanding of our shared impact.</a:t>
            </a:r>
          </a:p>
          <a:p>
            <a:pPr>
              <a:spcAft>
                <a:spcPts val="600"/>
              </a:spcAft>
            </a:pPr>
            <a:r>
              <a:rPr lang="en-GB" sz="2400" dirty="0"/>
              <a:t>Through our relationships, families in Angus will more easily access seamless support in the right place, at the right time.</a:t>
            </a:r>
          </a:p>
        </p:txBody>
      </p:sp>
      <p:pic>
        <p:nvPicPr>
          <p:cNvPr id="4" name="Picture 3" descr="A red and white logo&#10;&#10;AI-generated content may be incorrect.">
            <a:extLst>
              <a:ext uri="{FF2B5EF4-FFF2-40B4-BE49-F238E27FC236}">
                <a16:creationId xmlns:a16="http://schemas.microsoft.com/office/drawing/2014/main" id="{1648F08E-4D22-0B3A-FC6A-2B76BFDEF94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48899" y="104502"/>
            <a:ext cx="1861137" cy="381533"/>
          </a:xfrm>
          <a:prstGeom prst="rect">
            <a:avLst/>
          </a:prstGeom>
        </p:spPr>
      </p:pic>
    </p:spTree>
    <p:extLst>
      <p:ext uri="{BB962C8B-B14F-4D97-AF65-F5344CB8AC3E}">
        <p14:creationId xmlns:p14="http://schemas.microsoft.com/office/powerpoint/2010/main" val="13973499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1" name="Group 20">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22" name="Rectangle 21">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6" name="Rectangle 25">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11ECFF6-55EB-DC4B-7F1A-B139B724F7F0}"/>
              </a:ext>
            </a:extLst>
          </p:cNvPr>
          <p:cNvSpPr>
            <a:spLocks noGrp="1"/>
          </p:cNvSpPr>
          <p:nvPr>
            <p:ph type="title"/>
          </p:nvPr>
        </p:nvSpPr>
        <p:spPr>
          <a:xfrm>
            <a:off x="1043631" y="809898"/>
            <a:ext cx="9942716" cy="1554480"/>
          </a:xfrm>
        </p:spPr>
        <p:txBody>
          <a:bodyPr anchor="ctr">
            <a:normAutofit/>
          </a:bodyPr>
          <a:lstStyle/>
          <a:p>
            <a:r>
              <a:rPr lang="en-GB" sz="4800"/>
              <a:t>Session 1: Principles</a:t>
            </a:r>
          </a:p>
        </p:txBody>
      </p:sp>
      <p:sp>
        <p:nvSpPr>
          <p:cNvPr id="3" name="Content Placeholder 2">
            <a:extLst>
              <a:ext uri="{FF2B5EF4-FFF2-40B4-BE49-F238E27FC236}">
                <a16:creationId xmlns:a16="http://schemas.microsoft.com/office/drawing/2014/main" id="{B8E75622-1FF6-C771-9F17-A4979F4E3554}"/>
              </a:ext>
            </a:extLst>
          </p:cNvPr>
          <p:cNvSpPr>
            <a:spLocks noGrp="1"/>
          </p:cNvSpPr>
          <p:nvPr>
            <p:ph idx="1"/>
          </p:nvPr>
        </p:nvSpPr>
        <p:spPr>
          <a:xfrm>
            <a:off x="1103771" y="1131767"/>
            <a:ext cx="9941319" cy="3124658"/>
          </a:xfrm>
        </p:spPr>
        <p:txBody>
          <a:bodyPr anchor="ctr">
            <a:normAutofit/>
          </a:bodyPr>
          <a:lstStyle/>
          <a:p>
            <a:pPr marL="0" indent="0">
              <a:buNone/>
            </a:pPr>
            <a:endParaRPr lang="en-GB" sz="2400" dirty="0"/>
          </a:p>
          <a:p>
            <a:pPr marL="0" indent="0">
              <a:buNone/>
            </a:pPr>
            <a:endParaRPr lang="en-GB" sz="2400" dirty="0"/>
          </a:p>
        </p:txBody>
      </p:sp>
      <p:cxnSp>
        <p:nvCxnSpPr>
          <p:cNvPr id="28" name="Straight Connector 27">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graphicFrame>
        <p:nvGraphicFramePr>
          <p:cNvPr id="6" name="Table 5">
            <a:extLst>
              <a:ext uri="{FF2B5EF4-FFF2-40B4-BE49-F238E27FC236}">
                <a16:creationId xmlns:a16="http://schemas.microsoft.com/office/drawing/2014/main" id="{D63F8D46-5609-F669-375D-BCB8D73A5DCA}"/>
              </a:ext>
            </a:extLst>
          </p:cNvPr>
          <p:cNvGraphicFramePr>
            <a:graphicFrameLocks noGrp="1"/>
          </p:cNvGraphicFramePr>
          <p:nvPr>
            <p:extLst>
              <p:ext uri="{D42A27DB-BD31-4B8C-83A1-F6EECF244321}">
                <p14:modId xmlns:p14="http://schemas.microsoft.com/office/powerpoint/2010/main" val="1554901517"/>
              </p:ext>
            </p:extLst>
          </p:nvPr>
        </p:nvGraphicFramePr>
        <p:xfrm>
          <a:off x="633597" y="2650424"/>
          <a:ext cx="10863516" cy="4064586"/>
        </p:xfrm>
        <a:graphic>
          <a:graphicData uri="http://schemas.openxmlformats.org/drawingml/2006/table">
            <a:tbl>
              <a:tblPr firstRow="1" bandRow="1">
                <a:tableStyleId>{22838BEF-8BB2-4498-84A7-C5851F593DF1}</a:tableStyleId>
              </a:tblPr>
              <a:tblGrid>
                <a:gridCol w="3621172">
                  <a:extLst>
                    <a:ext uri="{9D8B030D-6E8A-4147-A177-3AD203B41FA5}">
                      <a16:colId xmlns:a16="http://schemas.microsoft.com/office/drawing/2014/main" val="3867285515"/>
                    </a:ext>
                  </a:extLst>
                </a:gridCol>
                <a:gridCol w="3621172">
                  <a:extLst>
                    <a:ext uri="{9D8B030D-6E8A-4147-A177-3AD203B41FA5}">
                      <a16:colId xmlns:a16="http://schemas.microsoft.com/office/drawing/2014/main" val="1561660407"/>
                    </a:ext>
                  </a:extLst>
                </a:gridCol>
                <a:gridCol w="3621172">
                  <a:extLst>
                    <a:ext uri="{9D8B030D-6E8A-4147-A177-3AD203B41FA5}">
                      <a16:colId xmlns:a16="http://schemas.microsoft.com/office/drawing/2014/main" val="3945034577"/>
                    </a:ext>
                  </a:extLst>
                </a:gridCol>
              </a:tblGrid>
              <a:tr h="837341">
                <a:tc>
                  <a:txBody>
                    <a:bodyPr/>
                    <a:lstStyle/>
                    <a:p>
                      <a:r>
                        <a:rPr lang="en-GB" b="1" dirty="0"/>
                        <a:t>How we’ll treat each other</a:t>
                      </a:r>
                    </a:p>
                  </a:txBody>
                  <a:tcPr/>
                </a:tc>
                <a:tc>
                  <a:txBody>
                    <a:bodyPr/>
                    <a:lstStyle/>
                    <a:p>
                      <a:r>
                        <a:rPr lang="en-GB" b="1" dirty="0"/>
                        <a:t>How we’ll work together</a:t>
                      </a:r>
                    </a:p>
                  </a:txBody>
                  <a:tcPr/>
                </a:tc>
                <a:tc>
                  <a:txBody>
                    <a:bodyPr/>
                    <a:lstStyle/>
                    <a:p>
                      <a:r>
                        <a:rPr lang="en-GB" b="1" dirty="0"/>
                        <a:t>How we’ll improve together</a:t>
                      </a:r>
                    </a:p>
                  </a:txBody>
                  <a:tcPr/>
                </a:tc>
                <a:extLst>
                  <a:ext uri="{0D108BD9-81ED-4DB2-BD59-A6C34878D82A}">
                    <a16:rowId xmlns:a16="http://schemas.microsoft.com/office/drawing/2014/main" val="3080049176"/>
                  </a:ext>
                </a:extLst>
              </a:tr>
              <a:tr h="1186233">
                <a:tc>
                  <a:txBody>
                    <a:bodyPr/>
                    <a:lstStyle/>
                    <a:p>
                      <a:r>
                        <a:rPr lang="en-GB" b="0" dirty="0"/>
                        <a:t>Trust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a:t>Accountability – to ourselves and each other</a:t>
                      </a:r>
                    </a:p>
                    <a:p>
                      <a:endParaRPr lang="en-GB" b="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a:t>Learning and growth mindset</a:t>
                      </a:r>
                    </a:p>
                    <a:p>
                      <a:endParaRPr lang="en-GB" b="0" dirty="0"/>
                    </a:p>
                  </a:txBody>
                  <a:tcPr/>
                </a:tc>
                <a:extLst>
                  <a:ext uri="{0D108BD9-81ED-4DB2-BD59-A6C34878D82A}">
                    <a16:rowId xmlns:a16="http://schemas.microsoft.com/office/drawing/2014/main" val="2543776290"/>
                  </a:ext>
                </a:extLst>
              </a:tr>
              <a:tr h="155256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a:t>Transparency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a:t>Efficiency and effectiveness - making the best use of what we have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a:t>Commitment to the bigger picture</a:t>
                      </a:r>
                    </a:p>
                  </a:txBody>
                  <a:tcPr/>
                </a:tc>
                <a:extLst>
                  <a:ext uri="{0D108BD9-81ED-4DB2-BD59-A6C34878D82A}">
                    <a16:rowId xmlns:a16="http://schemas.microsoft.com/office/drawing/2014/main" val="4180035845"/>
                  </a:ext>
                </a:extLst>
              </a:tr>
              <a:tr h="4884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a:t>Mutual respect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a:t>Open communication</a:t>
                      </a:r>
                    </a:p>
                  </a:txBody>
                  <a:tcPr/>
                </a:tc>
                <a:tc>
                  <a:txBody>
                    <a:bodyPr/>
                    <a:lstStyle/>
                    <a:p>
                      <a:endParaRPr lang="en-GB" b="0" dirty="0"/>
                    </a:p>
                  </a:txBody>
                  <a:tcPr/>
                </a:tc>
                <a:extLst>
                  <a:ext uri="{0D108BD9-81ED-4DB2-BD59-A6C34878D82A}">
                    <a16:rowId xmlns:a16="http://schemas.microsoft.com/office/drawing/2014/main" val="3656997194"/>
                  </a:ext>
                </a:extLst>
              </a:tr>
            </a:tbl>
          </a:graphicData>
        </a:graphic>
      </p:graphicFrame>
      <p:pic>
        <p:nvPicPr>
          <p:cNvPr id="7" name="Picture 6" descr="A red and white logo&#10;&#10;AI-generated content may be incorrect.">
            <a:extLst>
              <a:ext uri="{FF2B5EF4-FFF2-40B4-BE49-F238E27FC236}">
                <a16:creationId xmlns:a16="http://schemas.microsoft.com/office/drawing/2014/main" id="{9AC2E61A-A1E8-FB47-5FFF-687E9C97E5D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48899" y="104502"/>
            <a:ext cx="1861137" cy="381533"/>
          </a:xfrm>
          <a:prstGeom prst="rect">
            <a:avLst/>
          </a:prstGeom>
        </p:spPr>
      </p:pic>
    </p:spTree>
    <p:extLst>
      <p:ext uri="{BB962C8B-B14F-4D97-AF65-F5344CB8AC3E}">
        <p14:creationId xmlns:p14="http://schemas.microsoft.com/office/powerpoint/2010/main" val="40962850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58A14AF-9FB5-4CC7-BA35-E8E85D3EDF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F5DE8ED-7AF7-4101-2DC9-5A0892329F97}"/>
              </a:ext>
            </a:extLst>
          </p:cNvPr>
          <p:cNvSpPr>
            <a:spLocks noGrp="1"/>
          </p:cNvSpPr>
          <p:nvPr>
            <p:ph type="title"/>
          </p:nvPr>
        </p:nvSpPr>
        <p:spPr>
          <a:xfrm>
            <a:off x="793662" y="386930"/>
            <a:ext cx="10066122" cy="1298448"/>
          </a:xfrm>
        </p:spPr>
        <p:txBody>
          <a:bodyPr anchor="b">
            <a:normAutofit/>
          </a:bodyPr>
          <a:lstStyle/>
          <a:p>
            <a:r>
              <a:rPr lang="en-GB" sz="4100"/>
              <a:t>In the last couple of sessions we’ve worked on…</a:t>
            </a:r>
          </a:p>
        </p:txBody>
      </p:sp>
      <p:sp>
        <p:nvSpPr>
          <p:cNvPr id="11" name="Rectangle 10">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267991"/>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73B40C99-23B8-CF3C-EEBA-3CC08FD1E470}"/>
              </a:ext>
            </a:extLst>
          </p:cNvPr>
          <p:cNvSpPr>
            <a:spLocks noGrp="1"/>
          </p:cNvSpPr>
          <p:nvPr>
            <p:ph idx="1"/>
          </p:nvPr>
        </p:nvSpPr>
        <p:spPr>
          <a:xfrm>
            <a:off x="793661" y="2599509"/>
            <a:ext cx="4530898" cy="3639450"/>
          </a:xfrm>
        </p:spPr>
        <p:txBody>
          <a:bodyPr anchor="ctr">
            <a:normAutofit/>
          </a:bodyPr>
          <a:lstStyle/>
          <a:p>
            <a:r>
              <a:rPr lang="en-GB" sz="2000"/>
              <a:t>Mapping of what’s happening across the sector locally where we identified some gaps</a:t>
            </a:r>
          </a:p>
          <a:p>
            <a:r>
              <a:rPr lang="en-GB" sz="2000"/>
              <a:t>Developing our logic model (impact framework)</a:t>
            </a:r>
          </a:p>
          <a:p>
            <a:pPr lvl="1"/>
            <a:r>
              <a:rPr lang="en-GB" sz="2000"/>
              <a:t>A super high-level snapshot because it’s too big for a slide:</a:t>
            </a:r>
          </a:p>
        </p:txBody>
      </p:sp>
      <p:sp>
        <p:nvSpPr>
          <p:cNvPr id="15" name="Rectangle 14">
            <a:extLst>
              <a:ext uri="{FF2B5EF4-FFF2-40B4-BE49-F238E27FC236}">
                <a16:creationId xmlns:a16="http://schemas.microsoft.com/office/drawing/2014/main" id="{E6995CE5-F890-4ABA-82A2-26507CE8D2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Table 3">
            <a:extLst>
              <a:ext uri="{FF2B5EF4-FFF2-40B4-BE49-F238E27FC236}">
                <a16:creationId xmlns:a16="http://schemas.microsoft.com/office/drawing/2014/main" id="{45E949AD-1B2F-A2C8-1452-A7A4A2CAC38E}"/>
              </a:ext>
            </a:extLst>
          </p:cNvPr>
          <p:cNvGraphicFramePr>
            <a:graphicFrameLocks noGrp="1"/>
          </p:cNvGraphicFramePr>
          <p:nvPr>
            <p:extLst>
              <p:ext uri="{D42A27DB-BD31-4B8C-83A1-F6EECF244321}">
                <p14:modId xmlns:p14="http://schemas.microsoft.com/office/powerpoint/2010/main" val="2654537413"/>
              </p:ext>
            </p:extLst>
          </p:nvPr>
        </p:nvGraphicFramePr>
        <p:xfrm>
          <a:off x="5911532" y="2624239"/>
          <a:ext cx="5150279" cy="3434276"/>
        </p:xfrm>
        <a:graphic>
          <a:graphicData uri="http://schemas.openxmlformats.org/drawingml/2006/table">
            <a:tbl>
              <a:tblPr firstRow="1" bandRow="1">
                <a:tableStyleId>{5C22544A-7EE6-4342-B048-85BDC9FD1C3A}</a:tableStyleId>
              </a:tblPr>
              <a:tblGrid>
                <a:gridCol w="1105389">
                  <a:extLst>
                    <a:ext uri="{9D8B030D-6E8A-4147-A177-3AD203B41FA5}">
                      <a16:colId xmlns:a16="http://schemas.microsoft.com/office/drawing/2014/main" val="4248170982"/>
                    </a:ext>
                  </a:extLst>
                </a:gridCol>
                <a:gridCol w="1266276">
                  <a:extLst>
                    <a:ext uri="{9D8B030D-6E8A-4147-A177-3AD203B41FA5}">
                      <a16:colId xmlns:a16="http://schemas.microsoft.com/office/drawing/2014/main" val="3910218768"/>
                    </a:ext>
                  </a:extLst>
                </a:gridCol>
                <a:gridCol w="1540730">
                  <a:extLst>
                    <a:ext uri="{9D8B030D-6E8A-4147-A177-3AD203B41FA5}">
                      <a16:colId xmlns:a16="http://schemas.microsoft.com/office/drawing/2014/main" val="3210083559"/>
                    </a:ext>
                  </a:extLst>
                </a:gridCol>
                <a:gridCol w="1237884">
                  <a:extLst>
                    <a:ext uri="{9D8B030D-6E8A-4147-A177-3AD203B41FA5}">
                      <a16:colId xmlns:a16="http://schemas.microsoft.com/office/drawing/2014/main" val="5439520"/>
                    </a:ext>
                  </a:extLst>
                </a:gridCol>
              </a:tblGrid>
              <a:tr h="504239">
                <a:tc>
                  <a:txBody>
                    <a:bodyPr/>
                    <a:lstStyle/>
                    <a:p>
                      <a:r>
                        <a:rPr lang="en-GB" sz="1300"/>
                        <a:t>For who</a:t>
                      </a:r>
                    </a:p>
                  </a:txBody>
                  <a:tcPr marL="68140" marR="68140" marT="34070" marB="34070"/>
                </a:tc>
                <a:tc>
                  <a:txBody>
                    <a:bodyPr/>
                    <a:lstStyle/>
                    <a:p>
                      <a:r>
                        <a:rPr lang="en-GB" sz="1300"/>
                        <a:t>How they feel</a:t>
                      </a:r>
                    </a:p>
                  </a:txBody>
                  <a:tcPr marL="68140" marR="68140" marT="34070" marB="34070"/>
                </a:tc>
                <a:tc>
                  <a:txBody>
                    <a:bodyPr/>
                    <a:lstStyle/>
                    <a:p>
                      <a:r>
                        <a:rPr lang="en-GB" sz="1300"/>
                        <a:t>What they learn and gain</a:t>
                      </a:r>
                    </a:p>
                  </a:txBody>
                  <a:tcPr marL="68140" marR="68140" marT="34070" marB="34070"/>
                </a:tc>
                <a:tc>
                  <a:txBody>
                    <a:bodyPr/>
                    <a:lstStyle/>
                    <a:p>
                      <a:r>
                        <a:rPr lang="en-GB" sz="1300"/>
                        <a:t>What they do differently</a:t>
                      </a:r>
                    </a:p>
                  </a:txBody>
                  <a:tcPr marL="68140" marR="68140" marT="34070" marB="34070"/>
                </a:tc>
                <a:extLst>
                  <a:ext uri="{0D108BD9-81ED-4DB2-BD59-A6C34878D82A}">
                    <a16:rowId xmlns:a16="http://schemas.microsoft.com/office/drawing/2014/main" val="4252606741"/>
                  </a:ext>
                </a:extLst>
              </a:tr>
              <a:tr h="708660">
                <a:tc>
                  <a:txBody>
                    <a:bodyPr/>
                    <a:lstStyle/>
                    <a:p>
                      <a:r>
                        <a:rPr lang="en-GB" sz="1300"/>
                        <a:t>Parents</a:t>
                      </a:r>
                    </a:p>
                  </a:txBody>
                  <a:tcPr marL="68140" marR="68140" marT="34070" marB="34070"/>
                </a:tc>
                <a:tc>
                  <a:txBody>
                    <a:bodyPr/>
                    <a:lstStyle/>
                    <a:p>
                      <a:r>
                        <a:rPr lang="en-GB" sz="1300"/>
                        <a:t>Confident</a:t>
                      </a:r>
                    </a:p>
                  </a:txBody>
                  <a:tcPr marL="68140" marR="68140" marT="34070" marB="34070"/>
                </a:tc>
                <a:tc>
                  <a:txBody>
                    <a:bodyPr/>
                    <a:lstStyle/>
                    <a:p>
                      <a:r>
                        <a:rPr lang="en-GB" sz="1300"/>
                        <a:t>Skills</a:t>
                      </a:r>
                    </a:p>
                  </a:txBody>
                  <a:tcPr marL="68140" marR="68140" marT="34070" marB="34070"/>
                </a:tc>
                <a:tc>
                  <a:txBody>
                    <a:bodyPr/>
                    <a:lstStyle/>
                    <a:p>
                      <a:r>
                        <a:rPr lang="en-GB" sz="1300"/>
                        <a:t>Effectively manage situations</a:t>
                      </a:r>
                    </a:p>
                  </a:txBody>
                  <a:tcPr marL="68140" marR="68140" marT="34070" marB="34070"/>
                </a:tc>
                <a:extLst>
                  <a:ext uri="{0D108BD9-81ED-4DB2-BD59-A6C34878D82A}">
                    <a16:rowId xmlns:a16="http://schemas.microsoft.com/office/drawing/2014/main" val="252879306"/>
                  </a:ext>
                </a:extLst>
              </a:tr>
              <a:tr h="504239">
                <a:tc>
                  <a:txBody>
                    <a:bodyPr/>
                    <a:lstStyle/>
                    <a:p>
                      <a:r>
                        <a:rPr lang="en-GB" sz="1300"/>
                        <a:t>Children</a:t>
                      </a:r>
                    </a:p>
                  </a:txBody>
                  <a:tcPr marL="68140" marR="68140" marT="34070" marB="34070"/>
                </a:tc>
                <a:tc>
                  <a:txBody>
                    <a:bodyPr/>
                    <a:lstStyle/>
                    <a:p>
                      <a:r>
                        <a:rPr lang="en-GB" sz="1300"/>
                        <a:t>Optimistic</a:t>
                      </a:r>
                    </a:p>
                  </a:txBody>
                  <a:tcPr marL="68140" marR="68140" marT="34070" marB="3407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a:t>Trust</a:t>
                      </a:r>
                    </a:p>
                  </a:txBody>
                  <a:tcPr marL="68140" marR="68140" marT="34070" marB="34070"/>
                </a:tc>
                <a:tc>
                  <a:txBody>
                    <a:bodyPr/>
                    <a:lstStyle/>
                    <a:p>
                      <a:r>
                        <a:rPr lang="en-GB" sz="1300"/>
                        <a:t>Engage in school</a:t>
                      </a:r>
                    </a:p>
                  </a:txBody>
                  <a:tcPr marL="68140" marR="68140" marT="34070" marB="34070"/>
                </a:tc>
                <a:extLst>
                  <a:ext uri="{0D108BD9-81ED-4DB2-BD59-A6C34878D82A}">
                    <a16:rowId xmlns:a16="http://schemas.microsoft.com/office/drawing/2014/main" val="696233235"/>
                  </a:ext>
                </a:extLst>
              </a:tr>
              <a:tr h="504239">
                <a:tc>
                  <a:txBody>
                    <a:bodyPr/>
                    <a:lstStyle/>
                    <a:p>
                      <a:r>
                        <a:rPr lang="en-GB" sz="1300"/>
                        <a:t>Education</a:t>
                      </a:r>
                    </a:p>
                  </a:txBody>
                  <a:tcPr marL="68140" marR="68140" marT="34070" marB="34070"/>
                </a:tc>
                <a:tc>
                  <a:txBody>
                    <a:bodyPr/>
                    <a:lstStyle/>
                    <a:p>
                      <a:r>
                        <a:rPr lang="en-GB" sz="1300"/>
                        <a:t>Supported</a:t>
                      </a:r>
                    </a:p>
                  </a:txBody>
                  <a:tcPr marL="68140" marR="68140" marT="34070" marB="34070"/>
                </a:tc>
                <a:tc>
                  <a:txBody>
                    <a:bodyPr/>
                    <a:lstStyle/>
                    <a:p>
                      <a:r>
                        <a:rPr lang="en-GB" sz="1300"/>
                        <a:t>Better use of resources</a:t>
                      </a:r>
                    </a:p>
                  </a:txBody>
                  <a:tcPr marL="68140" marR="68140" marT="34070" marB="34070"/>
                </a:tc>
                <a:tc>
                  <a:txBody>
                    <a:bodyPr/>
                    <a:lstStyle/>
                    <a:p>
                      <a:r>
                        <a:rPr lang="en-GB" sz="1300"/>
                        <a:t>Fewer exclusions</a:t>
                      </a:r>
                    </a:p>
                  </a:txBody>
                  <a:tcPr marL="68140" marR="68140" marT="34070" marB="34070"/>
                </a:tc>
                <a:extLst>
                  <a:ext uri="{0D108BD9-81ED-4DB2-BD59-A6C34878D82A}">
                    <a16:rowId xmlns:a16="http://schemas.microsoft.com/office/drawing/2014/main" val="4232497961"/>
                  </a:ext>
                </a:extLst>
              </a:tr>
              <a:tr h="708660">
                <a:tc>
                  <a:txBody>
                    <a:bodyPr/>
                    <a:lstStyle/>
                    <a:p>
                      <a:r>
                        <a:rPr lang="en-GB" sz="1300"/>
                        <a:t>Community orgs</a:t>
                      </a:r>
                    </a:p>
                  </a:txBody>
                  <a:tcPr marL="68140" marR="68140" marT="34070" marB="34070"/>
                </a:tc>
                <a:tc>
                  <a:txBody>
                    <a:bodyPr/>
                    <a:lstStyle/>
                    <a:p>
                      <a:r>
                        <a:rPr lang="en-GB" sz="1300"/>
                        <a:t>Empowered</a:t>
                      </a:r>
                    </a:p>
                  </a:txBody>
                  <a:tcPr marL="68140" marR="68140" marT="34070" marB="34070"/>
                </a:tc>
                <a:tc>
                  <a:txBody>
                    <a:bodyPr/>
                    <a:lstStyle/>
                    <a:p>
                      <a:r>
                        <a:rPr lang="en-GB" sz="1300"/>
                        <a:t>Autonomy/choice</a:t>
                      </a:r>
                    </a:p>
                  </a:txBody>
                  <a:tcPr marL="68140" marR="68140" marT="34070" marB="34070"/>
                </a:tc>
                <a:tc>
                  <a:txBody>
                    <a:bodyPr/>
                    <a:lstStyle/>
                    <a:p>
                      <a:r>
                        <a:rPr lang="en-GB" sz="1300"/>
                        <a:t>Peer advocates/ champions</a:t>
                      </a:r>
                    </a:p>
                  </a:txBody>
                  <a:tcPr marL="68140" marR="68140" marT="34070" marB="34070"/>
                </a:tc>
                <a:extLst>
                  <a:ext uri="{0D108BD9-81ED-4DB2-BD59-A6C34878D82A}">
                    <a16:rowId xmlns:a16="http://schemas.microsoft.com/office/drawing/2014/main" val="255461376"/>
                  </a:ext>
                </a:extLst>
              </a:tr>
              <a:tr h="504239">
                <a:tc>
                  <a:txBody>
                    <a:bodyPr/>
                    <a:lstStyle/>
                    <a:p>
                      <a:r>
                        <a:rPr lang="en-GB" sz="1300"/>
                        <a:t>Social work</a:t>
                      </a:r>
                    </a:p>
                  </a:txBody>
                  <a:tcPr marL="68140" marR="68140" marT="34070" marB="34070"/>
                </a:tc>
                <a:tc>
                  <a:txBody>
                    <a:bodyPr/>
                    <a:lstStyle/>
                    <a:p>
                      <a:r>
                        <a:rPr lang="en-GB" sz="1300"/>
                        <a:t>Connected</a:t>
                      </a:r>
                    </a:p>
                  </a:txBody>
                  <a:tcPr marL="68140" marR="68140" marT="34070" marB="34070"/>
                </a:tc>
                <a:tc>
                  <a:txBody>
                    <a:bodyPr/>
                    <a:lstStyle/>
                    <a:p>
                      <a:r>
                        <a:rPr lang="en-GB" sz="1300"/>
                        <a:t>Earlier interventions</a:t>
                      </a:r>
                    </a:p>
                  </a:txBody>
                  <a:tcPr marL="68140" marR="68140" marT="34070" marB="34070"/>
                </a:tc>
                <a:tc>
                  <a:txBody>
                    <a:bodyPr/>
                    <a:lstStyle/>
                    <a:p>
                      <a:r>
                        <a:rPr lang="en-GB" sz="1300"/>
                        <a:t>Less gatekeeping</a:t>
                      </a:r>
                    </a:p>
                  </a:txBody>
                  <a:tcPr marL="68140" marR="68140" marT="34070" marB="34070"/>
                </a:tc>
                <a:extLst>
                  <a:ext uri="{0D108BD9-81ED-4DB2-BD59-A6C34878D82A}">
                    <a16:rowId xmlns:a16="http://schemas.microsoft.com/office/drawing/2014/main" val="4145186835"/>
                  </a:ext>
                </a:extLst>
              </a:tr>
            </a:tbl>
          </a:graphicData>
        </a:graphic>
      </p:graphicFrame>
      <p:pic>
        <p:nvPicPr>
          <p:cNvPr id="5" name="Picture 4" descr="A red and white logo&#10;&#10;AI-generated content may be incorrect.">
            <a:extLst>
              <a:ext uri="{FF2B5EF4-FFF2-40B4-BE49-F238E27FC236}">
                <a16:creationId xmlns:a16="http://schemas.microsoft.com/office/drawing/2014/main" id="{0B333F6E-D88B-9206-ADE5-68B0ABD76DF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48899" y="104502"/>
            <a:ext cx="1861137" cy="381533"/>
          </a:xfrm>
          <a:prstGeom prst="rect">
            <a:avLst/>
          </a:prstGeom>
        </p:spPr>
      </p:pic>
    </p:spTree>
    <p:extLst>
      <p:ext uri="{BB962C8B-B14F-4D97-AF65-F5344CB8AC3E}">
        <p14:creationId xmlns:p14="http://schemas.microsoft.com/office/powerpoint/2010/main" val="1655614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1" name="Rectangle 10">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07A6AA2-D2CA-C4CE-7BAD-B34D9A5D291A}"/>
              </a:ext>
            </a:extLst>
          </p:cNvPr>
          <p:cNvSpPr>
            <a:spLocks noGrp="1"/>
          </p:cNvSpPr>
          <p:nvPr>
            <p:ph type="title"/>
          </p:nvPr>
        </p:nvSpPr>
        <p:spPr>
          <a:xfrm>
            <a:off x="1043631" y="809898"/>
            <a:ext cx="9942716" cy="1554480"/>
          </a:xfrm>
        </p:spPr>
        <p:txBody>
          <a:bodyPr anchor="ctr">
            <a:normAutofit/>
          </a:bodyPr>
          <a:lstStyle/>
          <a:p>
            <a:r>
              <a:rPr lang="en-GB" sz="4800"/>
              <a:t>Priority family types</a:t>
            </a:r>
          </a:p>
        </p:txBody>
      </p:sp>
      <p:sp>
        <p:nvSpPr>
          <p:cNvPr id="3" name="Content Placeholder 2">
            <a:extLst>
              <a:ext uri="{FF2B5EF4-FFF2-40B4-BE49-F238E27FC236}">
                <a16:creationId xmlns:a16="http://schemas.microsoft.com/office/drawing/2014/main" id="{ED277142-D6E4-BBC3-6136-2CA0FBAB6CC1}"/>
              </a:ext>
            </a:extLst>
          </p:cNvPr>
          <p:cNvSpPr>
            <a:spLocks noGrp="1"/>
          </p:cNvSpPr>
          <p:nvPr>
            <p:ph idx="1"/>
          </p:nvPr>
        </p:nvSpPr>
        <p:spPr>
          <a:xfrm>
            <a:off x="1045028" y="3017522"/>
            <a:ext cx="9941319" cy="3124658"/>
          </a:xfrm>
        </p:spPr>
        <p:txBody>
          <a:bodyPr anchor="ctr">
            <a:normAutofit/>
          </a:bodyPr>
          <a:lstStyle/>
          <a:p>
            <a:r>
              <a:rPr lang="en-GB" sz="2400"/>
              <a:t>Lone parent families</a:t>
            </a:r>
          </a:p>
          <a:p>
            <a:r>
              <a:rPr lang="en-GB" sz="2400"/>
              <a:t>Families which include a disabled adult or child</a:t>
            </a:r>
          </a:p>
          <a:p>
            <a:r>
              <a:rPr lang="en-GB" sz="2400"/>
              <a:t>Larger families</a:t>
            </a:r>
          </a:p>
          <a:p>
            <a:r>
              <a:rPr lang="en-GB" sz="2400"/>
              <a:t>Minority ethnic families</a:t>
            </a:r>
          </a:p>
          <a:p>
            <a:r>
              <a:rPr lang="en-GB" sz="2400"/>
              <a:t>Families with a child under 1</a:t>
            </a:r>
          </a:p>
          <a:p>
            <a:r>
              <a:rPr lang="en-GB" sz="2400"/>
              <a:t>Families where the mother is under 25</a:t>
            </a:r>
          </a:p>
        </p:txBody>
      </p:sp>
      <p:cxnSp>
        <p:nvCxnSpPr>
          <p:cNvPr id="17" name="Straight Connector 16">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701778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5E9F531-3C99-245A-53B1-DA3655D91F68}"/>
              </a:ext>
            </a:extLst>
          </p:cNvPr>
          <p:cNvSpPr>
            <a:spLocks noGrp="1"/>
          </p:cNvSpPr>
          <p:nvPr>
            <p:ph type="title"/>
          </p:nvPr>
        </p:nvSpPr>
        <p:spPr>
          <a:xfrm>
            <a:off x="808638" y="386930"/>
            <a:ext cx="9236700" cy="1188950"/>
          </a:xfrm>
        </p:spPr>
        <p:txBody>
          <a:bodyPr anchor="b">
            <a:normAutofit/>
          </a:bodyPr>
          <a:lstStyle/>
          <a:p>
            <a:r>
              <a:rPr lang="en-GB" sz="4200"/>
              <a:t>Some priority areas – from Angus Council</a:t>
            </a:r>
          </a:p>
        </p:txBody>
      </p:sp>
      <p:grpSp>
        <p:nvGrpSpPr>
          <p:cNvPr id="20" name="Group 1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21" name="Rectangle 2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7BA38598-C9BD-B4D7-53D4-7FA72D1B3D5D}"/>
              </a:ext>
            </a:extLst>
          </p:cNvPr>
          <p:cNvSpPr>
            <a:spLocks noGrp="1"/>
          </p:cNvSpPr>
          <p:nvPr>
            <p:ph idx="1"/>
          </p:nvPr>
        </p:nvSpPr>
        <p:spPr>
          <a:xfrm>
            <a:off x="793660" y="2428875"/>
            <a:ext cx="10143668" cy="3606165"/>
          </a:xfrm>
        </p:spPr>
        <p:txBody>
          <a:bodyPr anchor="ctr">
            <a:normAutofit lnSpcReduction="10000"/>
          </a:bodyPr>
          <a:lstStyle/>
          <a:p>
            <a:r>
              <a:rPr lang="en-GB" sz="2400" dirty="0"/>
              <a:t>Support for families with children with additional support needs </a:t>
            </a:r>
          </a:p>
          <a:p>
            <a:r>
              <a:rPr lang="en-GB" sz="2400" dirty="0"/>
              <a:t>Support for families to travel across Angus for health, educational and social needs </a:t>
            </a:r>
          </a:p>
          <a:p>
            <a:r>
              <a:rPr lang="en-GB" sz="2400" dirty="0"/>
              <a:t>Support for families with babies, toddlers and infants </a:t>
            </a:r>
          </a:p>
          <a:p>
            <a:r>
              <a:rPr lang="en-GB" sz="2400" dirty="0"/>
              <a:t>Support for families to access affordable activities for children of all ages</a:t>
            </a:r>
          </a:p>
          <a:p>
            <a:r>
              <a:rPr lang="en-GB" sz="2400" dirty="0"/>
              <a:t>The areas in Angus deemed to be most deprived are: </a:t>
            </a:r>
          </a:p>
          <a:p>
            <a:pPr lvl="1"/>
            <a:r>
              <a:rPr lang="en-GB" dirty="0"/>
              <a:t>Arbroath – the Harbour area, and the </a:t>
            </a:r>
            <a:r>
              <a:rPr lang="en-GB" dirty="0" err="1"/>
              <a:t>Warddykes</a:t>
            </a:r>
            <a:r>
              <a:rPr lang="en-GB" dirty="0"/>
              <a:t>, Kirkton, and </a:t>
            </a:r>
            <a:r>
              <a:rPr lang="en-GB" dirty="0" err="1"/>
              <a:t>Cliffburn</a:t>
            </a:r>
            <a:r>
              <a:rPr lang="en-GB" dirty="0"/>
              <a:t> areas </a:t>
            </a:r>
          </a:p>
          <a:p>
            <a:pPr lvl="1"/>
            <a:r>
              <a:rPr lang="en-GB" dirty="0"/>
              <a:t>Brechin East area  </a:t>
            </a:r>
          </a:p>
        </p:txBody>
      </p:sp>
      <p:pic>
        <p:nvPicPr>
          <p:cNvPr id="4" name="Picture 3" descr="A red and white logo&#10;&#10;AI-generated content may be incorrect.">
            <a:extLst>
              <a:ext uri="{FF2B5EF4-FFF2-40B4-BE49-F238E27FC236}">
                <a16:creationId xmlns:a16="http://schemas.microsoft.com/office/drawing/2014/main" id="{7FBA453A-7AB9-5AA7-C5C2-A147B669922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48899" y="104502"/>
            <a:ext cx="1861137" cy="381533"/>
          </a:xfrm>
          <a:prstGeom prst="rect">
            <a:avLst/>
          </a:prstGeom>
        </p:spPr>
      </p:pic>
    </p:spTree>
    <p:extLst>
      <p:ext uri="{BB962C8B-B14F-4D97-AF65-F5344CB8AC3E}">
        <p14:creationId xmlns:p14="http://schemas.microsoft.com/office/powerpoint/2010/main" val="26883869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334A02BC-46E8-AFB0-4B56-B8105A0A1C64}"/>
              </a:ext>
            </a:extLst>
          </p:cNvPr>
          <p:cNvPicPr>
            <a:picLocks noChangeAspect="1"/>
          </p:cNvPicPr>
          <p:nvPr/>
        </p:nvPicPr>
        <p:blipFill>
          <a:blip r:embed="rId2">
            <a:duotone>
              <a:schemeClr val="bg2">
                <a:shade val="45000"/>
                <a:satMod val="135000"/>
              </a:schemeClr>
              <a:prstClr val="white"/>
            </a:duotone>
          </a:blip>
          <a:srcRect t="5055" b="10675"/>
          <a:stretch>
            <a:fillRect/>
          </a:stretch>
        </p:blipFill>
        <p:spPr>
          <a:xfrm>
            <a:off x="20" y="10"/>
            <a:ext cx="12191980" cy="6857990"/>
          </a:xfrm>
          <a:prstGeom prst="rect">
            <a:avLst/>
          </a:prstGeom>
        </p:spPr>
      </p:pic>
      <p:sp>
        <p:nvSpPr>
          <p:cNvPr id="10" name="Rectangle 9">
            <a:extLst>
              <a:ext uri="{FF2B5EF4-FFF2-40B4-BE49-F238E27FC236}">
                <a16:creationId xmlns:a16="http://schemas.microsoft.com/office/drawing/2014/main" id="{B50AB553-2A96-4A92-96F2-93548E096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bg2">
                  <a:alpha val="68000"/>
                </a:schemeClr>
              </a:gs>
              <a:gs pos="85000">
                <a:schemeClr val="bg2">
                  <a:alpha val="97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5AC28E0-FDB2-15D8-29E9-FDD3116B8EC2}"/>
              </a:ext>
            </a:extLst>
          </p:cNvPr>
          <p:cNvSpPr>
            <a:spLocks noGrp="1"/>
          </p:cNvSpPr>
          <p:nvPr>
            <p:ph type="title"/>
          </p:nvPr>
        </p:nvSpPr>
        <p:spPr>
          <a:xfrm>
            <a:off x="838200" y="365125"/>
            <a:ext cx="10515600" cy="1325563"/>
          </a:xfrm>
        </p:spPr>
        <p:txBody>
          <a:bodyPr>
            <a:normAutofit/>
          </a:bodyPr>
          <a:lstStyle/>
          <a:p>
            <a:r>
              <a:rPr lang="en-GB" dirty="0"/>
              <a:t>Reminder: the WFWB principles</a:t>
            </a:r>
          </a:p>
        </p:txBody>
      </p:sp>
      <p:graphicFrame>
        <p:nvGraphicFramePr>
          <p:cNvPr id="5" name="Content Placeholder 2">
            <a:extLst>
              <a:ext uri="{FF2B5EF4-FFF2-40B4-BE49-F238E27FC236}">
                <a16:creationId xmlns:a16="http://schemas.microsoft.com/office/drawing/2014/main" id="{80058A3C-29EE-1EF6-EA10-561E2126EFA8}"/>
              </a:ext>
            </a:extLst>
          </p:cNvPr>
          <p:cNvGraphicFramePr>
            <a:graphicFrameLocks noGrp="1"/>
          </p:cNvGraphicFramePr>
          <p:nvPr>
            <p:ph idx="1"/>
            <p:extLst>
              <p:ext uri="{D42A27DB-BD31-4B8C-83A1-F6EECF244321}">
                <p14:modId xmlns:p14="http://schemas.microsoft.com/office/powerpoint/2010/main" val="90987531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4" name="Picture 3" descr="A red and white logo&#10;&#10;AI-generated content may be incorrect.">
            <a:extLst>
              <a:ext uri="{FF2B5EF4-FFF2-40B4-BE49-F238E27FC236}">
                <a16:creationId xmlns:a16="http://schemas.microsoft.com/office/drawing/2014/main" id="{10A57457-AB7D-FFF3-48EE-4FB326BEB42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248899" y="104502"/>
            <a:ext cx="1861137" cy="381533"/>
          </a:xfrm>
          <a:prstGeom prst="rect">
            <a:avLst/>
          </a:prstGeom>
        </p:spPr>
      </p:pic>
    </p:spTree>
    <p:extLst>
      <p:ext uri="{BB962C8B-B14F-4D97-AF65-F5344CB8AC3E}">
        <p14:creationId xmlns:p14="http://schemas.microsoft.com/office/powerpoint/2010/main" val="15774450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1" name="Rectangle 10">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EEADFE1-76B5-DB2D-D61B-C3B9FCB18436}"/>
              </a:ext>
            </a:extLst>
          </p:cNvPr>
          <p:cNvSpPr>
            <a:spLocks noGrp="1"/>
          </p:cNvSpPr>
          <p:nvPr>
            <p:ph type="title"/>
          </p:nvPr>
        </p:nvSpPr>
        <p:spPr>
          <a:xfrm>
            <a:off x="1043631" y="809898"/>
            <a:ext cx="9942716" cy="1554480"/>
          </a:xfrm>
        </p:spPr>
        <p:txBody>
          <a:bodyPr anchor="ctr">
            <a:normAutofit/>
          </a:bodyPr>
          <a:lstStyle/>
          <a:p>
            <a:r>
              <a:rPr lang="en-GB" sz="4800"/>
              <a:t>Ideas from session 5</a:t>
            </a:r>
          </a:p>
        </p:txBody>
      </p:sp>
      <p:sp>
        <p:nvSpPr>
          <p:cNvPr id="3" name="Content Placeholder 2">
            <a:extLst>
              <a:ext uri="{FF2B5EF4-FFF2-40B4-BE49-F238E27FC236}">
                <a16:creationId xmlns:a16="http://schemas.microsoft.com/office/drawing/2014/main" id="{BD4775D2-536C-AE30-8AD0-D6BAC9F2F926}"/>
              </a:ext>
            </a:extLst>
          </p:cNvPr>
          <p:cNvSpPr>
            <a:spLocks noGrp="1"/>
          </p:cNvSpPr>
          <p:nvPr>
            <p:ph idx="1"/>
          </p:nvPr>
        </p:nvSpPr>
        <p:spPr>
          <a:xfrm>
            <a:off x="1045028" y="3017522"/>
            <a:ext cx="9941319" cy="3124658"/>
          </a:xfrm>
        </p:spPr>
        <p:txBody>
          <a:bodyPr anchor="ctr">
            <a:normAutofit/>
          </a:bodyPr>
          <a:lstStyle/>
          <a:p>
            <a:r>
              <a:rPr lang="en-GB" sz="2400" dirty="0"/>
              <a:t>Angus Independent Advocacy: peer-led family support groups</a:t>
            </a:r>
          </a:p>
          <a:p>
            <a:r>
              <a:rPr lang="en-GB" sz="2400" dirty="0"/>
              <a:t>Barnardo’s: transition support for P6/7 with additional support needs</a:t>
            </a:r>
          </a:p>
          <a:p>
            <a:r>
              <a:rPr lang="en-GB" sz="2400" dirty="0" err="1"/>
              <a:t>Aberlour</a:t>
            </a:r>
            <a:r>
              <a:rPr lang="en-GB" sz="2400" dirty="0"/>
              <a:t>: practical assistance for new mums</a:t>
            </a:r>
          </a:p>
          <a:p>
            <a:r>
              <a:rPr lang="en-GB" sz="2400" dirty="0"/>
              <a:t>Safe Families: community volunteer family support</a:t>
            </a:r>
          </a:p>
          <a:p>
            <a:r>
              <a:rPr lang="en-GB" sz="2400" dirty="0"/>
              <a:t>Relationships Scotland: family mediation for conflict resolution</a:t>
            </a:r>
          </a:p>
        </p:txBody>
      </p:sp>
      <p:cxnSp>
        <p:nvCxnSpPr>
          <p:cNvPr id="17" name="Straight Connector 16">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768705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834582a7-95e7-43a8-a3d6-6aa84fdc2cff">
      <Terms xmlns="http://schemas.microsoft.com/office/infopath/2007/PartnerControls"/>
    </lcf76f155ced4ddcb4097134ff3c332f>
    <TaxCatchAll xmlns="ad374fcb-3674-436d-b575-8c9339815eb9"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0E73F113BDC25044AB8ABB5EC36BAEB5" ma:contentTypeVersion="19" ma:contentTypeDescription="Create a new document." ma:contentTypeScope="" ma:versionID="1ae52cca9a340511adedeeb85f07e17c">
  <xsd:schema xmlns:xsd="http://www.w3.org/2001/XMLSchema" xmlns:xs="http://www.w3.org/2001/XMLSchema" xmlns:p="http://schemas.microsoft.com/office/2006/metadata/properties" xmlns:ns2="ad374fcb-3674-436d-b575-8c9339815eb9" xmlns:ns3="834582a7-95e7-43a8-a3d6-6aa84fdc2cff" targetNamespace="http://schemas.microsoft.com/office/2006/metadata/properties" ma:root="true" ma:fieldsID="6e49d353b31cb2b279f89b09d0ff7d34" ns2:_="" ns3:_="">
    <xsd:import namespace="ad374fcb-3674-436d-b575-8c9339815eb9"/>
    <xsd:import namespace="834582a7-95e7-43a8-a3d6-6aa84fdc2cff"/>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d374fcb-3674-436d-b575-8c9339815eb9"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cc10e992-7155-49e5-8013-caac16eedf1a}" ma:internalName="TaxCatchAll" ma:showField="CatchAllData" ma:web="ad374fcb-3674-436d-b575-8c9339815eb9">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834582a7-95e7-43a8-a3d6-6aa84fdc2cff"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Location" ma:index="14" nillable="true" ma:displayName="Location" ma:internalName="MediaServiceLocatio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4b5f6b3e-1f3f-403c-bb0d-b7fe452833bd"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A0FA70C-E943-45E2-ACA4-30C83B19B8D5}">
  <ds:schemaRefs>
    <ds:schemaRef ds:uri="http://schemas.microsoft.com/office/2006/metadata/properties"/>
    <ds:schemaRef ds:uri="http://schemas.microsoft.com/office/infopath/2007/PartnerControls"/>
    <ds:schemaRef ds:uri="834582a7-95e7-43a8-a3d6-6aa84fdc2cff"/>
    <ds:schemaRef ds:uri="ad374fcb-3674-436d-b575-8c9339815eb9"/>
  </ds:schemaRefs>
</ds:datastoreItem>
</file>

<file path=customXml/itemProps2.xml><?xml version="1.0" encoding="utf-8"?>
<ds:datastoreItem xmlns:ds="http://schemas.openxmlformats.org/officeDocument/2006/customXml" ds:itemID="{63441B90-06B6-408A-A76B-172CC79FCBF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d374fcb-3674-436d-b575-8c9339815eb9"/>
    <ds:schemaRef ds:uri="834582a7-95e7-43a8-a3d6-6aa84fdc2cf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668D0DD-F519-4EB7-9476-24503D94246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501</TotalTime>
  <Words>720</Words>
  <Application>Microsoft Office PowerPoint</Application>
  <PresentationFormat>Widescreen</PresentationFormat>
  <Paragraphs>118</Paragraphs>
  <Slides>12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Aptos</vt:lpstr>
      <vt:lpstr>Aptos Display</vt:lpstr>
      <vt:lpstr>Arial</vt:lpstr>
      <vt:lpstr>Office Theme</vt:lpstr>
      <vt:lpstr>Third sector synergy spark</vt:lpstr>
      <vt:lpstr>Today’s plan</vt:lpstr>
      <vt:lpstr>Remember Session 1: Collective vision</vt:lpstr>
      <vt:lpstr>Session 1: Principles</vt:lpstr>
      <vt:lpstr>In the last couple of sessions we’ve worked on…</vt:lpstr>
      <vt:lpstr>Priority family types</vt:lpstr>
      <vt:lpstr>Some priority areas – from Angus Council</vt:lpstr>
      <vt:lpstr>Reminder: the WFWB principles</vt:lpstr>
      <vt:lpstr>Ideas from session 5</vt:lpstr>
      <vt:lpstr>Some gaps already identified</vt:lpstr>
      <vt:lpstr>One you (hopefully!) prepared earlier</vt:lpstr>
      <vt:lpstr>Next steps for grant process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Pauline Lunn</dc:creator>
  <cp:lastModifiedBy>Pauline Lunn</cp:lastModifiedBy>
  <cp:revision>2</cp:revision>
  <dcterms:created xsi:type="dcterms:W3CDTF">2025-07-01T12:22:58Z</dcterms:created>
  <dcterms:modified xsi:type="dcterms:W3CDTF">2025-07-23T11:20:05Z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0x0101000E73F113BDC25044AB8ABB5EC36BAEB5</vt:lpwstr>
  </property>
  <property fmtid="{D5CDD505-2E9C-101B-9397-08002B2CF9AE}" pid="3" name="MediaServiceImageTags">
    <vt:lpwstr/>
  </property>
</Properties>
</file>